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0"/>
  </p:notesMasterIdLst>
  <p:handoutMasterIdLst>
    <p:handoutMasterId r:id="rId41"/>
  </p:handoutMasterIdLst>
  <p:sldIdLst>
    <p:sldId id="586" r:id="rId3"/>
    <p:sldId id="550" r:id="rId4"/>
    <p:sldId id="565" r:id="rId5"/>
    <p:sldId id="555" r:id="rId6"/>
    <p:sldId id="556" r:id="rId7"/>
    <p:sldId id="521" r:id="rId8"/>
    <p:sldId id="587" r:id="rId9"/>
    <p:sldId id="596" r:id="rId10"/>
    <p:sldId id="460" r:id="rId11"/>
    <p:sldId id="466" r:id="rId12"/>
    <p:sldId id="459" r:id="rId13"/>
    <p:sldId id="461" r:id="rId14"/>
    <p:sldId id="462" r:id="rId15"/>
    <p:sldId id="471" r:id="rId16"/>
    <p:sldId id="566" r:id="rId17"/>
    <p:sldId id="464" r:id="rId18"/>
    <p:sldId id="567" r:id="rId19"/>
    <p:sldId id="422" r:id="rId20"/>
    <p:sldId id="423" r:id="rId21"/>
    <p:sldId id="575" r:id="rId22"/>
    <p:sldId id="576" r:id="rId23"/>
    <p:sldId id="577" r:id="rId24"/>
    <p:sldId id="578" r:id="rId25"/>
    <p:sldId id="429" r:id="rId26"/>
    <p:sldId id="579" r:id="rId27"/>
    <p:sldId id="431" r:id="rId28"/>
    <p:sldId id="432" r:id="rId29"/>
    <p:sldId id="568" r:id="rId30"/>
    <p:sldId id="439" r:id="rId31"/>
    <p:sldId id="584" r:id="rId32"/>
    <p:sldId id="585" r:id="rId33"/>
    <p:sldId id="442" r:id="rId34"/>
    <p:sldId id="526" r:id="rId35"/>
    <p:sldId id="591" r:id="rId36"/>
    <p:sldId id="590" r:id="rId37"/>
    <p:sldId id="509" r:id="rId38"/>
    <p:sldId id="588" r:id="rId3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90357" algn="l" rtl="0" fontAlgn="base">
      <a:spcBef>
        <a:spcPct val="0"/>
      </a:spcBef>
      <a:spcAft>
        <a:spcPct val="0"/>
      </a:spcAft>
      <a:defRPr kern="1200">
        <a:solidFill>
          <a:schemeClr val="tx1"/>
        </a:solidFill>
        <a:latin typeface="Arial" pitchFamily="34" charset="0"/>
        <a:ea typeface="+mn-ea"/>
        <a:cs typeface="+mn-cs"/>
      </a:defRPr>
    </a:lvl2pPr>
    <a:lvl3pPr marL="780715" algn="l" rtl="0" fontAlgn="base">
      <a:spcBef>
        <a:spcPct val="0"/>
      </a:spcBef>
      <a:spcAft>
        <a:spcPct val="0"/>
      </a:spcAft>
      <a:defRPr kern="1200">
        <a:solidFill>
          <a:schemeClr val="tx1"/>
        </a:solidFill>
        <a:latin typeface="Arial" pitchFamily="34" charset="0"/>
        <a:ea typeface="+mn-ea"/>
        <a:cs typeface="+mn-cs"/>
      </a:defRPr>
    </a:lvl3pPr>
    <a:lvl4pPr marL="1171072" algn="l" rtl="0" fontAlgn="base">
      <a:spcBef>
        <a:spcPct val="0"/>
      </a:spcBef>
      <a:spcAft>
        <a:spcPct val="0"/>
      </a:spcAft>
      <a:defRPr kern="1200">
        <a:solidFill>
          <a:schemeClr val="tx1"/>
        </a:solidFill>
        <a:latin typeface="Arial" pitchFamily="34" charset="0"/>
        <a:ea typeface="+mn-ea"/>
        <a:cs typeface="+mn-cs"/>
      </a:defRPr>
    </a:lvl4pPr>
    <a:lvl5pPr marL="1561429" algn="l" rtl="0" fontAlgn="base">
      <a:spcBef>
        <a:spcPct val="0"/>
      </a:spcBef>
      <a:spcAft>
        <a:spcPct val="0"/>
      </a:spcAft>
      <a:defRPr kern="1200">
        <a:solidFill>
          <a:schemeClr val="tx1"/>
        </a:solidFill>
        <a:latin typeface="Arial" pitchFamily="34" charset="0"/>
        <a:ea typeface="+mn-ea"/>
        <a:cs typeface="+mn-cs"/>
      </a:defRPr>
    </a:lvl5pPr>
    <a:lvl6pPr marL="1951787" algn="l" defTabSz="780715" rtl="0" eaLnBrk="1" latinLnBrk="0" hangingPunct="1">
      <a:defRPr kern="1200">
        <a:solidFill>
          <a:schemeClr val="tx1"/>
        </a:solidFill>
        <a:latin typeface="Arial" pitchFamily="34" charset="0"/>
        <a:ea typeface="+mn-ea"/>
        <a:cs typeface="+mn-cs"/>
      </a:defRPr>
    </a:lvl6pPr>
    <a:lvl7pPr marL="2342144" algn="l" defTabSz="780715" rtl="0" eaLnBrk="1" latinLnBrk="0" hangingPunct="1">
      <a:defRPr kern="1200">
        <a:solidFill>
          <a:schemeClr val="tx1"/>
        </a:solidFill>
        <a:latin typeface="Arial" pitchFamily="34" charset="0"/>
        <a:ea typeface="+mn-ea"/>
        <a:cs typeface="+mn-cs"/>
      </a:defRPr>
    </a:lvl7pPr>
    <a:lvl8pPr marL="2732502" algn="l" defTabSz="780715" rtl="0" eaLnBrk="1" latinLnBrk="0" hangingPunct="1">
      <a:defRPr kern="1200">
        <a:solidFill>
          <a:schemeClr val="tx1"/>
        </a:solidFill>
        <a:latin typeface="Arial" pitchFamily="34" charset="0"/>
        <a:ea typeface="+mn-ea"/>
        <a:cs typeface="+mn-cs"/>
      </a:defRPr>
    </a:lvl8pPr>
    <a:lvl9pPr marL="3122859" algn="l" defTabSz="780715"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FF0000"/>
    <a:srgbClr val="0000FF"/>
    <a:srgbClr val="FFFF00"/>
    <a:srgbClr val="4C2600"/>
    <a:srgbClr val="CC00CC"/>
    <a:srgbClr val="CCECFF"/>
    <a:srgbClr val="FF99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6813" autoAdjust="0"/>
    <p:restoredTop sz="68739" autoAdjust="0"/>
  </p:normalViewPr>
  <p:slideViewPr>
    <p:cSldViewPr snapToGrid="0" showGuides="1">
      <p:cViewPr varScale="1">
        <p:scale>
          <a:sx n="118" d="100"/>
          <a:sy n="118" d="100"/>
        </p:scale>
        <p:origin x="-1260" y="-90"/>
      </p:cViewPr>
      <p:guideLst>
        <p:guide orient="horz" pos="1628"/>
        <p:guide pos="2897"/>
      </p:guideLst>
    </p:cSldViewPr>
  </p:slideViewPr>
  <p:notesTextViewPr>
    <p:cViewPr>
      <p:scale>
        <a:sx n="1" d="1"/>
        <a:sy n="1" d="1"/>
      </p:scale>
      <p:origin x="0" y="0"/>
    </p:cViewPr>
  </p:notesTextViewPr>
  <p:sorterViewPr>
    <p:cViewPr>
      <p:scale>
        <a:sx n="70" d="100"/>
        <a:sy n="7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0BCC08F-9175-41E2-81CB-DD0AB4074C76}" type="slidenum">
              <a:rPr lang="en-US"/>
              <a:pPr>
                <a:defRPr/>
              </a:pPr>
              <a:t>‹#›</a:t>
            </a:fld>
            <a:endParaRPr lang="en-US"/>
          </a:p>
        </p:txBody>
      </p:sp>
    </p:spTree>
    <p:extLst>
      <p:ext uri="{BB962C8B-B14F-4D97-AF65-F5344CB8AC3E}">
        <p14:creationId xmlns:p14="http://schemas.microsoft.com/office/powerpoint/2010/main" val="256984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4CC71-92CF-442B-A0AF-CC1520D30D9C}" type="datetimeFigureOut">
              <a:rPr lang="en-US" smtClean="0"/>
              <a:t>4/2/2014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9BA38-83EF-4226-81A3-2445659E81AE}" type="slidenum">
              <a:rPr lang="en-US" smtClean="0"/>
              <a:t>‹#›</a:t>
            </a:fld>
            <a:endParaRPr lang="en-US"/>
          </a:p>
        </p:txBody>
      </p:sp>
    </p:spTree>
    <p:extLst>
      <p:ext uri="{BB962C8B-B14F-4D97-AF65-F5344CB8AC3E}">
        <p14:creationId xmlns:p14="http://schemas.microsoft.com/office/powerpoint/2010/main" val="4175259476"/>
      </p:ext>
    </p:extLst>
  </p:cSld>
  <p:clrMap bg1="lt1" tx1="dk1" bg2="lt2" tx2="dk2" accent1="accent1" accent2="accent2" accent3="accent3" accent4="accent4" accent5="accent5" accent6="accent6" hlink="hlink" folHlink="folHlink"/>
  <p:notesStyle>
    <a:lvl1pPr marL="0" algn="l" defTabSz="780715" rtl="0" eaLnBrk="1" latinLnBrk="0" hangingPunct="1">
      <a:defRPr sz="1000" kern="1200">
        <a:solidFill>
          <a:schemeClr val="tx1"/>
        </a:solidFill>
        <a:latin typeface="+mn-lt"/>
        <a:ea typeface="+mn-ea"/>
        <a:cs typeface="+mn-cs"/>
      </a:defRPr>
    </a:lvl1pPr>
    <a:lvl2pPr marL="390357" algn="l" defTabSz="780715" rtl="0" eaLnBrk="1" latinLnBrk="0" hangingPunct="1">
      <a:defRPr sz="1000" kern="1200">
        <a:solidFill>
          <a:schemeClr val="tx1"/>
        </a:solidFill>
        <a:latin typeface="+mn-lt"/>
        <a:ea typeface="+mn-ea"/>
        <a:cs typeface="+mn-cs"/>
      </a:defRPr>
    </a:lvl2pPr>
    <a:lvl3pPr marL="780715" algn="l" defTabSz="780715" rtl="0" eaLnBrk="1" latinLnBrk="0" hangingPunct="1">
      <a:defRPr sz="1000" kern="1200">
        <a:solidFill>
          <a:schemeClr val="tx1"/>
        </a:solidFill>
        <a:latin typeface="+mn-lt"/>
        <a:ea typeface="+mn-ea"/>
        <a:cs typeface="+mn-cs"/>
      </a:defRPr>
    </a:lvl3pPr>
    <a:lvl4pPr marL="1171072" algn="l" defTabSz="780715" rtl="0" eaLnBrk="1" latinLnBrk="0" hangingPunct="1">
      <a:defRPr sz="1000" kern="1200">
        <a:solidFill>
          <a:schemeClr val="tx1"/>
        </a:solidFill>
        <a:latin typeface="+mn-lt"/>
        <a:ea typeface="+mn-ea"/>
        <a:cs typeface="+mn-cs"/>
      </a:defRPr>
    </a:lvl4pPr>
    <a:lvl5pPr marL="1561429" algn="l" defTabSz="780715" rtl="0" eaLnBrk="1" latinLnBrk="0" hangingPunct="1">
      <a:defRPr sz="1000" kern="1200">
        <a:solidFill>
          <a:schemeClr val="tx1"/>
        </a:solidFill>
        <a:latin typeface="+mn-lt"/>
        <a:ea typeface="+mn-ea"/>
        <a:cs typeface="+mn-cs"/>
      </a:defRPr>
    </a:lvl5pPr>
    <a:lvl6pPr marL="1951787" algn="l" defTabSz="780715" rtl="0" eaLnBrk="1" latinLnBrk="0" hangingPunct="1">
      <a:defRPr sz="1000" kern="1200">
        <a:solidFill>
          <a:schemeClr val="tx1"/>
        </a:solidFill>
        <a:latin typeface="+mn-lt"/>
        <a:ea typeface="+mn-ea"/>
        <a:cs typeface="+mn-cs"/>
      </a:defRPr>
    </a:lvl6pPr>
    <a:lvl7pPr marL="2342144" algn="l" defTabSz="780715" rtl="0" eaLnBrk="1" latinLnBrk="0" hangingPunct="1">
      <a:defRPr sz="1000" kern="1200">
        <a:solidFill>
          <a:schemeClr val="tx1"/>
        </a:solidFill>
        <a:latin typeface="+mn-lt"/>
        <a:ea typeface="+mn-ea"/>
        <a:cs typeface="+mn-cs"/>
      </a:defRPr>
    </a:lvl7pPr>
    <a:lvl8pPr marL="2732502" algn="l" defTabSz="780715" rtl="0" eaLnBrk="1" latinLnBrk="0" hangingPunct="1">
      <a:defRPr sz="1000" kern="1200">
        <a:solidFill>
          <a:schemeClr val="tx1"/>
        </a:solidFill>
        <a:latin typeface="+mn-lt"/>
        <a:ea typeface="+mn-ea"/>
        <a:cs typeface="+mn-cs"/>
      </a:defRPr>
    </a:lvl8pPr>
    <a:lvl9pPr marL="3122859" algn="l" defTabSz="78071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1. I’d like to travel a slightly different path for the next few minutes and reminisce about recognizing noise from signal … for the last 30 years.</a:t>
            </a:r>
          </a:p>
          <a:p>
            <a:r>
              <a:rPr lang="en-US" baseline="0" dirty="0" smtClean="0"/>
              <a:t>2. This recognition was assisted by seismic modeling that is often called reflectivity seismograms.</a:t>
            </a:r>
          </a:p>
          <a:p>
            <a:r>
              <a:rPr lang="en-US" baseline="0" dirty="0" smtClean="0"/>
              <a:t>3. These recognitions are various “Eureka! Eureka!” moments. I’m sure you have also experienced similar “I found it” moments during your geoscience career.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a:t>
            </a:fld>
            <a:endParaRPr lang="en-US"/>
          </a:p>
        </p:txBody>
      </p:sp>
    </p:spTree>
    <p:extLst>
      <p:ext uri="{BB962C8B-B14F-4D97-AF65-F5344CB8AC3E}">
        <p14:creationId xmlns:p14="http://schemas.microsoft.com/office/powerpoint/2010/main" val="4021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Yep.  The synthetic</a:t>
            </a:r>
            <a:r>
              <a:rPr lang="en-US" baseline="0" dirty="0" smtClean="0"/>
              <a:t> got complex quickly just by introducing non-zero shear velocities.</a:t>
            </a:r>
          </a:p>
          <a:p>
            <a:pPr marL="228600" indent="-228600">
              <a:buAutoNum type="arabicPeriod"/>
            </a:pPr>
            <a:r>
              <a:rPr lang="en-US" baseline="0" dirty="0" smtClean="0"/>
              <a:t>The first three events are the P1 and S1 direct arrivals.</a:t>
            </a:r>
          </a:p>
          <a:p>
            <a:pPr marL="228600" indent="-228600">
              <a:buAutoNum type="arabicPeriod"/>
            </a:pPr>
            <a:r>
              <a:rPr lang="en-US" baseline="0" dirty="0" smtClean="0"/>
              <a:t>Did I say S1 event?  Yes, since the source is buried below the air boundary, P energy will reflect off  the air interface and a significant portion will convert into a shear wave emanating from the surface.</a:t>
            </a:r>
          </a:p>
          <a:p>
            <a:pPr marL="228600" indent="-228600">
              <a:buAutoNum type="arabicPeriod"/>
            </a:pPr>
            <a:r>
              <a:rPr lang="en-US" baseline="0" dirty="0" smtClean="0"/>
              <a:t>The Rayleigh wave is rather easy to pick, it has a linear moveout velocity of 0.92 shear velocity and is no dispersive.  We expect this since the source has wavelengths from 20-140 </a:t>
            </a:r>
            <a:r>
              <a:rPr lang="en-US" baseline="0" dirty="0" err="1" smtClean="0"/>
              <a:t>ft</a:t>
            </a:r>
            <a:r>
              <a:rPr lang="en-US" baseline="0" dirty="0" smtClean="0"/>
              <a:t> that have amplitudes that are 20% of the maximum amplitude.  The layer thickness of 850 </a:t>
            </a:r>
            <a:r>
              <a:rPr lang="en-US" baseline="0" dirty="0" err="1" smtClean="0"/>
              <a:t>ft</a:t>
            </a:r>
            <a:r>
              <a:rPr lang="en-US" baseline="0" dirty="0" smtClean="0"/>
              <a:t> is well beyond the 140 </a:t>
            </a:r>
            <a:r>
              <a:rPr lang="en-US" baseline="0" dirty="0" err="1" smtClean="0"/>
              <a:t>ft</a:t>
            </a:r>
            <a:r>
              <a:rPr lang="en-US" baseline="0" dirty="0" smtClean="0"/>
              <a:t> wavelength that travels below the surface.</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10</a:t>
            </a:fld>
            <a:endParaRPr lang="en-US"/>
          </a:p>
        </p:txBody>
      </p:sp>
    </p:spTree>
    <p:extLst>
      <p:ext uri="{BB962C8B-B14F-4D97-AF65-F5344CB8AC3E}">
        <p14:creationId xmlns:p14="http://schemas.microsoft.com/office/powerpoint/2010/main" val="187591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As the title indicates,</a:t>
            </a:r>
            <a:r>
              <a:rPr lang="en-US" baseline="0" dirty="0" smtClean="0"/>
              <a:t> these events are related to the P1P1 reflection or its associated head wave P1P2P1.  </a:t>
            </a:r>
          </a:p>
          <a:p>
            <a:pPr marL="228600" indent="-228600">
              <a:buAutoNum type="arabicPeriod"/>
            </a:pPr>
            <a:r>
              <a:rPr lang="en-US" baseline="0" dirty="0" smtClean="0"/>
              <a:t>Once again, the naming of the events is color coded.  One notices a significant amount of P1P1 events, both for the reflections and refractions.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11</a:t>
            </a:fld>
            <a:endParaRPr lang="en-US"/>
          </a:p>
        </p:txBody>
      </p:sp>
    </p:spTree>
    <p:extLst>
      <p:ext uri="{BB962C8B-B14F-4D97-AF65-F5344CB8AC3E}">
        <p14:creationId xmlns:p14="http://schemas.microsoft.com/office/powerpoint/2010/main" val="158679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As</a:t>
            </a:r>
            <a:r>
              <a:rPr lang="en-US" baseline="0" dirty="0" smtClean="0"/>
              <a:t> the title indicates, P1S1 reflection events and associated refractions are identified.</a:t>
            </a:r>
          </a:p>
          <a:p>
            <a:pPr marL="228600" indent="-228600">
              <a:buAutoNum type="arabicPeriod"/>
            </a:pPr>
            <a:r>
              <a:rPr lang="en-US" baseline="0" dirty="0" smtClean="0"/>
              <a:t>Where the refraction and PS reflection are tangent, the constructive amplitude is significant.</a:t>
            </a:r>
          </a:p>
          <a:p>
            <a:pPr marL="228600" indent="-228600">
              <a:buAutoNum type="arabicPeriod"/>
            </a:pPr>
            <a:r>
              <a:rPr lang="en-US" baseline="0" dirty="0" smtClean="0"/>
              <a:t>So far, we identified the reflections that were PP and PS events.</a:t>
            </a:r>
          </a:p>
          <a:p>
            <a:pPr marL="228600" indent="-228600">
              <a:buAutoNum type="arabicPeriod"/>
            </a:pPr>
            <a:r>
              <a:rPr lang="en-US" baseline="0" dirty="0" smtClean="0"/>
              <a:t>The next set comes as a bit of surprise as it is SS reflections.</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999BA38-83EF-4226-81A3-2445659E81AE}" type="slidenum">
              <a:rPr lang="en-US" smtClean="0"/>
              <a:t>12</a:t>
            </a:fld>
            <a:endParaRPr lang="en-US"/>
          </a:p>
        </p:txBody>
      </p:sp>
    </p:spTree>
    <p:extLst>
      <p:ext uri="{BB962C8B-B14F-4D97-AF65-F5344CB8AC3E}">
        <p14:creationId xmlns:p14="http://schemas.microsoft.com/office/powerpoint/2010/main" val="16068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As mentioned the P-wave source generates</a:t>
            </a:r>
            <a:r>
              <a:rPr lang="en-US" baseline="0" dirty="0" smtClean="0"/>
              <a:t> a s-wave at the air interface and it can propagates as if it was a shear source near the air interface.</a:t>
            </a:r>
          </a:p>
          <a:p>
            <a:pPr marL="228600" indent="-228600">
              <a:buAutoNum type="arabicPeriod"/>
            </a:pPr>
            <a:r>
              <a:rPr lang="en-US" dirty="0" smtClean="0"/>
              <a:t>These are</a:t>
            </a:r>
            <a:r>
              <a:rPr lang="en-US" baseline="0" dirty="0" smtClean="0"/>
              <a:t> a bit more confusing because of the variety of waves that the s-wave generates within the Rayleigh wave.</a:t>
            </a:r>
          </a:p>
          <a:p>
            <a:pPr marL="228600" indent="-228600">
              <a:buAutoNum type="arabicPeriod"/>
            </a:pPr>
            <a:r>
              <a:rPr lang="en-US" baseline="0" dirty="0" smtClean="0"/>
              <a:t>There is the S1S1 as expected along with the P1P1 then S1S1 and of course the multiple S1S1 event.</a:t>
            </a:r>
          </a:p>
          <a:p>
            <a:pPr marL="228600" indent="-228600">
              <a:buAutoNum type="arabicPeriod"/>
            </a:pPr>
            <a:r>
              <a:rPr lang="en-US" baseline="0" dirty="0" smtClean="0"/>
              <a:t>Another event that is not expected is the P1S1 and  then S1S1.</a:t>
            </a:r>
          </a:p>
          <a:p>
            <a:pPr marL="228600" indent="-228600">
              <a:buAutoNum type="arabicPeriod"/>
            </a:pPr>
            <a:r>
              <a:rPr lang="en-US" baseline="0" dirty="0" smtClean="0"/>
              <a:t>The are two refraction for the s-wave. One propagating along the refractor interface at P2 and the other at S2 velocity.</a:t>
            </a:r>
          </a:p>
          <a:p>
            <a:pPr marL="228600" indent="-228600">
              <a:buAutoNum type="arabicPeriod"/>
            </a:pPr>
            <a:r>
              <a:rPr lang="en-US" baseline="0" dirty="0" smtClean="0"/>
              <a:t>As you realize, there are many events that are generated from what appears to be a simple one reflector model.</a:t>
            </a:r>
          </a:p>
          <a:p>
            <a:pPr marL="228600" indent="-228600">
              <a:buAutoNum type="arabicPeriod"/>
            </a:pPr>
            <a:r>
              <a:rPr lang="en-US" baseline="0" dirty="0" smtClean="0"/>
              <a:t>If we put the identified events all together in the next slide … you will see that “all” the major amplitude events have been cataloged.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13</a:t>
            </a:fld>
            <a:endParaRPr lang="en-US"/>
          </a:p>
        </p:txBody>
      </p:sp>
    </p:spTree>
    <p:extLst>
      <p:ext uri="{BB962C8B-B14F-4D97-AF65-F5344CB8AC3E}">
        <p14:creationId xmlns:p14="http://schemas.microsoft.com/office/powerpoint/2010/main" val="322041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four groups</a:t>
            </a:r>
            <a:r>
              <a:rPr lang="en-US" baseline="0" dirty="0" smtClean="0"/>
              <a:t> of events that occur.</a:t>
            </a:r>
          </a:p>
          <a:p>
            <a:pPr marL="228600" indent="-228600">
              <a:buAutoNum type="arabicPeriod"/>
            </a:pPr>
            <a:r>
              <a:rPr lang="en-US" baseline="0" dirty="0" smtClean="0"/>
              <a:t>Those associated with P1P1, colored red.  Those associated with converted energy P1S1.  Because of the air interface, there are S1S1 events, colored purple.</a:t>
            </a:r>
          </a:p>
          <a:p>
            <a:pPr marL="228600" indent="-228600">
              <a:buAutoNum type="arabicPeriod"/>
            </a:pPr>
            <a:r>
              <a:rPr lang="en-US" baseline="0" dirty="0" smtClean="0"/>
              <a:t>Finally, we have the direct arrivals (without reflection) which are P1, S1 and the Rayleigh wave.</a:t>
            </a:r>
          </a:p>
          <a:p>
            <a:pPr marL="228600" indent="-228600">
              <a:buAutoNum type="arabicPeriod"/>
            </a:pPr>
            <a:r>
              <a:rPr lang="en-US" baseline="0" dirty="0" smtClean="0"/>
              <a:t>What we didn’t see were any indications of guided waves.  To see those we needed to introduce some sort of interference pattern to get events with a phase velocity different from the group velocity</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4999BA38-83EF-4226-81A3-2445659E81AE}" type="slidenum">
              <a:rPr lang="en-US" smtClean="0"/>
              <a:t>14</a:t>
            </a:fld>
            <a:endParaRPr lang="en-US"/>
          </a:p>
        </p:txBody>
      </p:sp>
    </p:spTree>
    <p:extLst>
      <p:ext uri="{BB962C8B-B14F-4D97-AF65-F5344CB8AC3E}">
        <p14:creationId xmlns:p14="http://schemas.microsoft.com/office/powerpoint/2010/main" val="332355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Here</a:t>
            </a:r>
            <a:r>
              <a:rPr lang="en-US" baseline="0" dirty="0" smtClean="0"/>
              <a:t> are examples from the last 30 years where the reflectivity code allowed us to shout “Eureka” … look “I found it”.</a:t>
            </a:r>
          </a:p>
          <a:p>
            <a:r>
              <a:rPr lang="en-US" baseline="0" dirty="0" smtClean="0"/>
              <a:t>2. The first part of my talk covers near-surface events and leads to an understanding of the various “noise” cones we see on shot records.</a:t>
            </a:r>
          </a:p>
          <a:p>
            <a:r>
              <a:rPr lang="en-US" baseline="0" dirty="0" smtClean="0"/>
              <a:t>3. Secondly, a new processing algorithm was developed, that is imaging shallow portions of salt domes by 3D migration of refraction arrivals.  This was undertaken once the failure of the reflection process was recognized by reflectivity modeling.  </a:t>
            </a:r>
          </a:p>
          <a:p>
            <a:r>
              <a:rPr lang="en-US" baseline="0" dirty="0" smtClean="0"/>
              <a:t>4. The last example relates to the identification of signal from noise in Cooper Basin coal beds and leads to a method of separating S and N. </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15</a:t>
            </a:fld>
            <a:endParaRPr lang="en-US"/>
          </a:p>
        </p:txBody>
      </p:sp>
    </p:spTree>
    <p:extLst>
      <p:ext uri="{BB962C8B-B14F-4D97-AF65-F5344CB8AC3E}">
        <p14:creationId xmlns:p14="http://schemas.microsoft.com/office/powerpoint/2010/main" val="410570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An interesting feature</a:t>
            </a:r>
            <a:r>
              <a:rPr lang="en-US" baseline="0" dirty="0" smtClean="0"/>
              <a:t> about the P1S1 reflection in the yellow bed is that at large offsets, P1 begins to parallel the interface boundary so that the emergence angle of S1 becomes constant and the PS event has the characteristics of a refraction as far as the intercept and slope of its asymptote is concerned.</a:t>
            </a:r>
          </a:p>
          <a:p>
            <a:pPr marL="228600" indent="-228600">
              <a:buAutoNum type="arabicPeriod" startAt="2"/>
            </a:pPr>
            <a:r>
              <a:rPr lang="en-US" baseline="0" dirty="0" smtClean="0"/>
              <a:t>This is shown in the slide and it is indicated that the intercept time is similar to a refraction intercept time.</a:t>
            </a:r>
          </a:p>
          <a:p>
            <a:pPr marL="228600" indent="-228600">
              <a:buAutoNum type="arabicPeriod" startAt="2"/>
            </a:pPr>
            <a:r>
              <a:rPr lang="en-US" baseline="0" dirty="0" smtClean="0"/>
              <a:t>Alright, all the necessary events and asymptotes have been identified, now the fun begins as the yellow layer is thinned.  Remember, the refractor is a half space.</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16</a:t>
            </a:fld>
            <a:endParaRPr lang="en-US"/>
          </a:p>
        </p:txBody>
      </p:sp>
    </p:spTree>
    <p:extLst>
      <p:ext uri="{BB962C8B-B14F-4D97-AF65-F5344CB8AC3E}">
        <p14:creationId xmlns:p14="http://schemas.microsoft.com/office/powerpoint/2010/main" val="193002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Here</a:t>
            </a:r>
            <a:r>
              <a:rPr lang="en-US" baseline="0" dirty="0" smtClean="0"/>
              <a:t> are examples from the last 30 years where the reflectivity code allowed us to shout “Eureka” … look “I found it”.</a:t>
            </a:r>
          </a:p>
          <a:p>
            <a:r>
              <a:rPr lang="en-US" baseline="0" dirty="0" smtClean="0"/>
              <a:t>2. The first part of my talk covers near-surface events and leads to an understanding of the various “noise” cones we see on shot records.</a:t>
            </a:r>
          </a:p>
          <a:p>
            <a:r>
              <a:rPr lang="en-US" baseline="0" dirty="0" smtClean="0"/>
              <a:t>3. Secondly, a new processing algorithm was developed, that is imaging shallow portions of salt domes by 3D migration of refraction arrivals.  This was undertaken once the failure of the reflection process was recognized by reflectivity modeling.  </a:t>
            </a:r>
          </a:p>
          <a:p>
            <a:r>
              <a:rPr lang="en-US" baseline="0" dirty="0" smtClean="0"/>
              <a:t>4. The last example relates to the identification of signal from noise in Cooper Basin coal beds and leads to a method of separating S and N. </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17</a:t>
            </a:fld>
            <a:endParaRPr lang="en-US"/>
          </a:p>
        </p:txBody>
      </p:sp>
    </p:spTree>
    <p:extLst>
      <p:ext uri="{BB962C8B-B14F-4D97-AF65-F5344CB8AC3E}">
        <p14:creationId xmlns:p14="http://schemas.microsoft.com/office/powerpoint/2010/main" val="410570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baseline="0" dirty="0" smtClean="0"/>
              <a:t>This is own standard 850ft thick layer model again.</a:t>
            </a:r>
          </a:p>
          <a:p>
            <a:pPr marL="228600" indent="-228600">
              <a:buAutoNum type="arabicPeriod"/>
            </a:pPr>
            <a:r>
              <a:rPr lang="en-US" baseline="0" dirty="0" smtClean="0"/>
              <a:t>There are a couple of events that are worthy of noting. The first is the S1S1 reflection that is asymptotic to the Rayleigh (or actually the S1 line). </a:t>
            </a:r>
          </a:p>
          <a:p>
            <a:pPr marL="228600" indent="-228600">
              <a:buAutoNum type="arabicPeriod"/>
            </a:pPr>
            <a:r>
              <a:rPr lang="en-US" baseline="0" dirty="0" smtClean="0">
                <a:solidFill>
                  <a:srgbClr val="FF0000"/>
                </a:solidFill>
              </a:rPr>
              <a:t>All the PP reflections stay below the orange P1 line while above are the refraction events.</a:t>
            </a:r>
          </a:p>
          <a:p>
            <a:pPr marL="228600" indent="-228600">
              <a:buAutoNum type="arabicPeriod"/>
            </a:pPr>
            <a:r>
              <a:rPr lang="en-US" baseline="0" dirty="0" smtClean="0">
                <a:solidFill>
                  <a:srgbClr val="FF0000"/>
                </a:solidFill>
              </a:rPr>
              <a:t>Watch the PP reflection and multiple events at the near traces.  They occur at .3 and .6s.</a:t>
            </a:r>
          </a:p>
          <a:p>
            <a:pPr marL="228600" indent="-228600">
              <a:buAutoNum type="arabicPeriod"/>
            </a:pP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18</a:t>
            </a:fld>
            <a:endParaRPr lang="en-US"/>
          </a:p>
        </p:txBody>
      </p:sp>
    </p:spTree>
    <p:extLst>
      <p:ext uri="{BB962C8B-B14F-4D97-AF65-F5344CB8AC3E}">
        <p14:creationId xmlns:p14="http://schemas.microsoft.com/office/powerpoint/2010/main" val="3625876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p:spPr>
        <p:txBody>
          <a:bodyPr/>
          <a:lstStyle/>
          <a:p>
            <a:pPr marL="228600" indent="-228600">
              <a:buAutoNum type="arabicPeriod"/>
            </a:pPr>
            <a:r>
              <a:rPr lang="en-US" dirty="0" smtClean="0"/>
              <a:t>We can still identify the reflections that stay beneath  the P1 slope</a:t>
            </a:r>
            <a:r>
              <a:rPr lang="en-US" baseline="0" dirty="0" smtClean="0"/>
              <a:t> as the bed is thinned to 450ft. </a:t>
            </a:r>
            <a:r>
              <a:rPr lang="en-US" dirty="0" smtClean="0"/>
              <a:t> </a:t>
            </a:r>
            <a:r>
              <a:rPr lang="en-US" baseline="0" dirty="0" smtClean="0"/>
              <a:t> W</a:t>
            </a:r>
            <a:r>
              <a:rPr lang="en-US" dirty="0" smtClean="0"/>
              <a:t>e will see the reflections slowly merge into refractions in the next couple of slides.</a:t>
            </a:r>
          </a:p>
          <a:p>
            <a:pPr marL="228600" indent="-228600">
              <a:buAutoNum type="arabicPeriod"/>
            </a:pPr>
            <a:r>
              <a:rPr lang="en-US" dirty="0" smtClean="0"/>
              <a:t>Did you notice the S1S1</a:t>
            </a:r>
            <a:r>
              <a:rPr lang="en-US" baseline="0" dirty="0" smtClean="0"/>
              <a:t> reflections. The S1S1 and the 2S1S1 are asymptotic to R1 and also the energy starts at the </a:t>
            </a:r>
            <a:r>
              <a:rPr lang="en-US" baseline="0" dirty="0" err="1" smtClean="0"/>
              <a:t>Scrit</a:t>
            </a:r>
            <a:r>
              <a:rPr lang="en-US" baseline="0" dirty="0" smtClean="0"/>
              <a:t> line.  That is, the trapped S1S1 waves have amplitude while the leaky S1S1 waves have little amplitude.</a:t>
            </a:r>
          </a:p>
          <a:p>
            <a:pPr marL="228600" indent="-228600">
              <a:buAutoNum type="arabicPeriod"/>
            </a:pPr>
            <a:r>
              <a:rPr lang="en-US" baseline="0" dirty="0" smtClean="0"/>
              <a:t>In short, between </a:t>
            </a:r>
            <a:r>
              <a:rPr lang="en-US" baseline="0" dirty="0" err="1" smtClean="0"/>
              <a:t>Pcrit</a:t>
            </a:r>
            <a:r>
              <a:rPr lang="en-US" baseline="0" dirty="0" smtClean="0"/>
              <a:t> and P1 are the trapped modes for P1P1, this is the cone associated with guided waves.  Similarly, between </a:t>
            </a:r>
            <a:r>
              <a:rPr lang="en-US" baseline="0" dirty="0" err="1" smtClean="0"/>
              <a:t>Scrit</a:t>
            </a:r>
            <a:r>
              <a:rPr lang="en-US" baseline="0" dirty="0" smtClean="0"/>
              <a:t> and S1 are the trapped S1S1 mode or a second cone of guided waves.   Compare the developing energy in the Scrit-S1 cone to the Pcrit-P1 cone as the bed thickness is decreased progressively from 450ft  to 150ft. </a:t>
            </a:r>
          </a:p>
          <a:p>
            <a:pPr marL="228600" indent="-228600">
              <a:buAutoNum type="arabicPeriod"/>
            </a:pPr>
            <a:r>
              <a:rPr lang="en-US" baseline="0" dirty="0" smtClean="0"/>
              <a:t>We shouldn’t see much change in the Rayleigh wave as 150ft is still deeper than the longest significant wavelength of the source which is about 140 ft.</a:t>
            </a:r>
            <a:endParaRPr lang="en-US" dirty="0" smtClean="0"/>
          </a:p>
          <a:p>
            <a:pPr marL="228600" indent="-228600">
              <a:buAutoNum type="arabicPeriod"/>
            </a:pPr>
            <a:endParaRPr lang="en-US" dirty="0" smtClean="0"/>
          </a:p>
        </p:txBody>
      </p:sp>
      <p:sp>
        <p:nvSpPr>
          <p:cNvPr id="64516" name="Slide Number Placeholder 3"/>
          <p:cNvSpPr>
            <a:spLocks noGrp="1"/>
          </p:cNvSpPr>
          <p:nvPr>
            <p:ph type="sldNum" sz="quarter" idx="5"/>
          </p:nvPr>
        </p:nvSpPr>
        <p:spPr>
          <a:noFill/>
        </p:spPr>
        <p:txBody>
          <a:bodyPr/>
          <a:lstStyle>
            <a:lvl1pPr defTabSz="915936">
              <a:defRPr sz="1500" b="1">
                <a:solidFill>
                  <a:schemeClr val="tx1"/>
                </a:solidFill>
                <a:latin typeface="Arial" pitchFamily="34" charset="0"/>
              </a:defRPr>
            </a:lvl1pPr>
            <a:lvl2pPr marL="702717" indent="-270277" defTabSz="915936">
              <a:defRPr sz="1500" b="1">
                <a:solidFill>
                  <a:schemeClr val="tx1"/>
                </a:solidFill>
                <a:latin typeface="Arial" pitchFamily="34" charset="0"/>
              </a:defRPr>
            </a:lvl2pPr>
            <a:lvl3pPr marL="1081104" indent="-216221" defTabSz="915936">
              <a:defRPr sz="1500" b="1">
                <a:solidFill>
                  <a:schemeClr val="tx1"/>
                </a:solidFill>
                <a:latin typeface="Arial" pitchFamily="34" charset="0"/>
              </a:defRPr>
            </a:lvl3pPr>
            <a:lvl4pPr marL="1513545" indent="-216221" defTabSz="915936">
              <a:defRPr sz="1500" b="1">
                <a:solidFill>
                  <a:schemeClr val="tx1"/>
                </a:solidFill>
                <a:latin typeface="Arial" pitchFamily="34" charset="0"/>
              </a:defRPr>
            </a:lvl4pPr>
            <a:lvl5pPr marL="1945988" indent="-216221" defTabSz="915936">
              <a:defRPr sz="1500" b="1">
                <a:solidFill>
                  <a:schemeClr val="tx1"/>
                </a:solidFill>
                <a:latin typeface="Arial" pitchFamily="34" charset="0"/>
              </a:defRPr>
            </a:lvl5pPr>
            <a:lvl6pPr marL="2378429" indent="-216221" algn="ctr" defTabSz="915936" eaLnBrk="0" fontAlgn="base" hangingPunct="0">
              <a:spcBef>
                <a:spcPct val="0"/>
              </a:spcBef>
              <a:spcAft>
                <a:spcPct val="0"/>
              </a:spcAft>
              <a:defRPr sz="1500" b="1">
                <a:solidFill>
                  <a:schemeClr val="tx1"/>
                </a:solidFill>
                <a:latin typeface="Arial" pitchFamily="34" charset="0"/>
              </a:defRPr>
            </a:lvl6pPr>
            <a:lvl7pPr marL="2810870" indent="-216221" algn="ctr" defTabSz="915936" eaLnBrk="0" fontAlgn="base" hangingPunct="0">
              <a:spcBef>
                <a:spcPct val="0"/>
              </a:spcBef>
              <a:spcAft>
                <a:spcPct val="0"/>
              </a:spcAft>
              <a:defRPr sz="1500" b="1">
                <a:solidFill>
                  <a:schemeClr val="tx1"/>
                </a:solidFill>
                <a:latin typeface="Arial" pitchFamily="34" charset="0"/>
              </a:defRPr>
            </a:lvl7pPr>
            <a:lvl8pPr marL="3243311" indent="-216221" algn="ctr" defTabSz="915936" eaLnBrk="0" fontAlgn="base" hangingPunct="0">
              <a:spcBef>
                <a:spcPct val="0"/>
              </a:spcBef>
              <a:spcAft>
                <a:spcPct val="0"/>
              </a:spcAft>
              <a:defRPr sz="1500" b="1">
                <a:solidFill>
                  <a:schemeClr val="tx1"/>
                </a:solidFill>
                <a:latin typeface="Arial" pitchFamily="34" charset="0"/>
              </a:defRPr>
            </a:lvl8pPr>
            <a:lvl9pPr marL="3675754" indent="-216221" algn="ctr" defTabSz="915936" eaLnBrk="0" fontAlgn="base" hangingPunct="0">
              <a:spcBef>
                <a:spcPct val="0"/>
              </a:spcBef>
              <a:spcAft>
                <a:spcPct val="0"/>
              </a:spcAft>
              <a:defRPr sz="1500" b="1">
                <a:solidFill>
                  <a:schemeClr val="tx1"/>
                </a:solidFill>
                <a:latin typeface="Arial" pitchFamily="34" charset="0"/>
              </a:defRPr>
            </a:lvl9pPr>
          </a:lstStyle>
          <a:p>
            <a:fld id="{E8B7D68D-2D28-4F50-8972-796171DACFD5}" type="slidenum">
              <a:rPr lang="en-US" sz="1200" b="0">
                <a:latin typeface="Times New Roman" pitchFamily="18" charset="0"/>
              </a:rPr>
              <a:pPr/>
              <a:t>19</a:t>
            </a:fld>
            <a:endParaRPr lang="en-US" sz="1200" b="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587" indent="-228587">
              <a:buAutoNum type="arabicPeriod"/>
            </a:pPr>
            <a:r>
              <a:rPr lang="en-US" dirty="0" smtClean="0"/>
              <a:t>There are two distinctive</a:t>
            </a:r>
            <a:r>
              <a:rPr lang="en-US" baseline="0" dirty="0" smtClean="0"/>
              <a:t> first arrival patterns shown … shingles and guided waves.</a:t>
            </a:r>
          </a:p>
          <a:p>
            <a:pPr marL="228587" indent="-228587">
              <a:buAutoNum type="arabicPeriod"/>
            </a:pPr>
            <a:r>
              <a:rPr lang="en-US" baseline="0" dirty="0" smtClean="0"/>
              <a:t>Can these first arrivals be used for refraction?  </a:t>
            </a:r>
          </a:p>
          <a:p>
            <a:pPr marL="228587" indent="-228587">
              <a:buAutoNum type="arabicPeriod"/>
            </a:pPr>
            <a:r>
              <a:rPr lang="en-US" baseline="0" dirty="0" smtClean="0"/>
              <a:t>What would help is if we knew what causes the shingling and guided wave patterns?  </a:t>
            </a:r>
          </a:p>
          <a:p>
            <a:pPr marL="228587" indent="-228587">
              <a:buAutoNum type="arabicPeriod"/>
            </a:pPr>
            <a:r>
              <a:rPr lang="en-US" baseline="0" dirty="0" smtClean="0"/>
              <a:t>Rather than try any theoretical derivation, we’ll cop out and make a catalog of synthetics and see if they correspond.</a:t>
            </a:r>
          </a:p>
          <a:p>
            <a:pPr marL="228587" indent="-228587">
              <a:buAutoNum type="arabicPeriod"/>
            </a:pPr>
            <a:endParaRPr lang="en-US" baseline="0" dirty="0" smtClean="0"/>
          </a:p>
          <a:p>
            <a:pPr marL="228587" indent="-228587">
              <a:buAutoNum type="arabicPeriod"/>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a:t>
            </a:fld>
            <a:endParaRPr lang="en-US"/>
          </a:p>
        </p:txBody>
      </p:sp>
    </p:spTree>
    <p:extLst>
      <p:ext uri="{BB962C8B-B14F-4D97-AF65-F5344CB8AC3E}">
        <p14:creationId xmlns:p14="http://schemas.microsoft.com/office/powerpoint/2010/main" val="184142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it’s becoming more</a:t>
            </a:r>
            <a:r>
              <a:rPr lang="en-US" baseline="0" dirty="0" smtClean="0"/>
              <a:t> difficult to identify  the individual reflection multiples at 250 </a:t>
            </a:r>
            <a:r>
              <a:rPr lang="en-US" baseline="0" dirty="0" err="1" smtClean="0"/>
              <a:t>ft</a:t>
            </a:r>
            <a:r>
              <a:rPr lang="en-US" baseline="0" dirty="0" smtClean="0"/>
              <a:t> thickness.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23</a:t>
            </a:fld>
            <a:endParaRPr lang="en-US"/>
          </a:p>
        </p:txBody>
      </p:sp>
    </p:spTree>
    <p:extLst>
      <p:ext uri="{BB962C8B-B14F-4D97-AF65-F5344CB8AC3E}">
        <p14:creationId xmlns:p14="http://schemas.microsoft.com/office/powerpoint/2010/main" val="43873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9BA38-83EF-4226-81A3-2445659E81AE}" type="slidenum">
              <a:rPr lang="en-US" smtClean="0"/>
              <a:t>24</a:t>
            </a:fld>
            <a:endParaRPr lang="en-US"/>
          </a:p>
        </p:txBody>
      </p:sp>
    </p:spTree>
    <p:extLst>
      <p:ext uri="{BB962C8B-B14F-4D97-AF65-F5344CB8AC3E}">
        <p14:creationId xmlns:p14="http://schemas.microsoft.com/office/powerpoint/2010/main" val="2991035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150 </a:t>
            </a:r>
            <a:r>
              <a:rPr lang="en-US" dirty="0" err="1" smtClean="0"/>
              <a:t>ft</a:t>
            </a:r>
            <a:r>
              <a:rPr lang="en-US" dirty="0" smtClean="0"/>
              <a:t>, the</a:t>
            </a:r>
            <a:r>
              <a:rPr lang="en-US" baseline="0" dirty="0" smtClean="0"/>
              <a:t> reflections are still below the 5600 </a:t>
            </a:r>
            <a:r>
              <a:rPr lang="en-US" baseline="0" dirty="0" err="1" smtClean="0"/>
              <a:t>ft</a:t>
            </a:r>
            <a:r>
              <a:rPr lang="en-US" baseline="0" dirty="0" smtClean="0"/>
              <a:t>/s slope and refraction events are becoming more evident above the 5600 </a:t>
            </a:r>
            <a:r>
              <a:rPr lang="en-US" baseline="0" dirty="0" err="1" smtClean="0"/>
              <a:t>ft</a:t>
            </a:r>
            <a:r>
              <a:rPr lang="en-US" baseline="0" dirty="0" smtClean="0"/>
              <a:t>/s slope.</a:t>
            </a:r>
          </a:p>
          <a:p>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25</a:t>
            </a:fld>
            <a:endParaRPr lang="en-US"/>
          </a:p>
        </p:txBody>
      </p:sp>
    </p:spTree>
    <p:extLst>
      <p:ext uri="{BB962C8B-B14F-4D97-AF65-F5344CB8AC3E}">
        <p14:creationId xmlns:p14="http://schemas.microsoft.com/office/powerpoint/2010/main" val="248736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At 90 </a:t>
            </a:r>
            <a:r>
              <a:rPr lang="en-US" dirty="0" err="1" smtClean="0"/>
              <a:t>ft</a:t>
            </a:r>
            <a:r>
              <a:rPr lang="en-US" dirty="0" smtClean="0"/>
              <a:t> thickness, the multiple P1P1 and</a:t>
            </a:r>
            <a:r>
              <a:rPr lang="en-US" baseline="0" dirty="0" smtClean="0"/>
              <a:t> P1S1 </a:t>
            </a:r>
            <a:r>
              <a:rPr lang="en-US" dirty="0" smtClean="0"/>
              <a:t>reflection events have appeared</a:t>
            </a:r>
            <a:r>
              <a:rPr lang="en-US" baseline="0" dirty="0" smtClean="0"/>
              <a:t> to </a:t>
            </a:r>
            <a:r>
              <a:rPr lang="en-US" dirty="0" smtClean="0"/>
              <a:t>merge with the refractions leaving only multiple refraction </a:t>
            </a:r>
            <a:r>
              <a:rPr lang="en-US" baseline="0" dirty="0" smtClean="0"/>
              <a:t>events. </a:t>
            </a:r>
          </a:p>
          <a:p>
            <a:pPr marL="228600" indent="-228600">
              <a:buAutoNum type="arabicPeriod"/>
            </a:pPr>
            <a:r>
              <a:rPr lang="en-US" baseline="0" dirty="0" smtClean="0"/>
              <a:t>In fact the trapped reflections that started at </a:t>
            </a:r>
            <a:r>
              <a:rPr lang="en-US" baseline="0" dirty="0" err="1" smtClean="0"/>
              <a:t>Pcrit</a:t>
            </a:r>
            <a:r>
              <a:rPr lang="en-US" baseline="0" dirty="0" smtClean="0"/>
              <a:t> are now losing amplitude … leaving a non-reflection area.</a:t>
            </a:r>
          </a:p>
          <a:p>
            <a:pPr marL="228600" indent="-228600">
              <a:buAutoNum type="arabicPeriod"/>
            </a:pPr>
            <a:r>
              <a:rPr lang="en-US" baseline="0" dirty="0" smtClean="0"/>
              <a:t>Changes in the Rayleigh wave cone begin to appear also between R1 and R2.</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26</a:t>
            </a:fld>
            <a:endParaRPr lang="en-US"/>
          </a:p>
        </p:txBody>
      </p:sp>
    </p:spTree>
    <p:extLst>
      <p:ext uri="{BB962C8B-B14F-4D97-AF65-F5344CB8AC3E}">
        <p14:creationId xmlns:p14="http://schemas.microsoft.com/office/powerpoint/2010/main" val="362952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As the upper layer thins to 60ft,</a:t>
            </a:r>
            <a:r>
              <a:rPr lang="en-US" baseline="0" dirty="0" smtClean="0"/>
              <a:t> the multiple refractions approach the 9000 </a:t>
            </a:r>
            <a:r>
              <a:rPr lang="en-US" baseline="0" dirty="0" err="1" smtClean="0"/>
              <a:t>ft</a:t>
            </a:r>
            <a:r>
              <a:rPr lang="en-US" baseline="0" dirty="0" smtClean="0"/>
              <a:t>/s refraction slope of the high-velocity bed.  </a:t>
            </a:r>
          </a:p>
          <a:p>
            <a:pPr marL="228600" indent="-228600">
              <a:buAutoNum type="arabicPeriod"/>
            </a:pPr>
            <a:r>
              <a:rPr lang="en-US" baseline="0" dirty="0" smtClean="0"/>
              <a:t>The guided waves have moved into the refraction cone and the phase velocity slowly changed to is that of the P2 the refractor.</a:t>
            </a:r>
          </a:p>
          <a:p>
            <a:pPr marL="228600" indent="-228600">
              <a:buAutoNum type="arabicPeriod"/>
            </a:pPr>
            <a:r>
              <a:rPr lang="en-US" baseline="0" dirty="0" smtClean="0"/>
              <a:t>The Rayleigh waves look continuous in the cone Scrit-R2 not just R1-R2 because the initial shear source has helped fill the innermost cone.</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27</a:t>
            </a:fld>
            <a:endParaRPr lang="en-US"/>
          </a:p>
        </p:txBody>
      </p:sp>
    </p:spTree>
    <p:extLst>
      <p:ext uri="{BB962C8B-B14F-4D97-AF65-F5344CB8AC3E}">
        <p14:creationId xmlns:p14="http://schemas.microsoft.com/office/powerpoint/2010/main" val="1412091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Here</a:t>
            </a:r>
            <a:r>
              <a:rPr lang="en-US" baseline="0" dirty="0" smtClean="0"/>
              <a:t> are examples from the last 30 years where the reflectivity code allowed us to shout “Eureka” … look “I found it”.</a:t>
            </a:r>
          </a:p>
          <a:p>
            <a:r>
              <a:rPr lang="en-US" baseline="0" dirty="0" smtClean="0"/>
              <a:t>2. The first part of my talk covers near-surface events and leads to an understanding of the various “noise” cones we see on shot records.</a:t>
            </a:r>
          </a:p>
          <a:p>
            <a:r>
              <a:rPr lang="en-US" baseline="0" dirty="0" smtClean="0"/>
              <a:t>3. Secondly, a new processing algorithm was developed, that is imaging shallow portions of salt domes by 3D migration of refraction arrivals.  This was undertaken once the failure of the reflection process was recognized by reflectivity modeling.  </a:t>
            </a:r>
          </a:p>
          <a:p>
            <a:r>
              <a:rPr lang="en-US" baseline="0" dirty="0" smtClean="0"/>
              <a:t>4. The last example relates to the identification of signal from noise in Cooper Basin coal beds and leads to a method of separating S and N. </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28</a:t>
            </a:fld>
            <a:endParaRPr lang="en-US"/>
          </a:p>
        </p:txBody>
      </p:sp>
    </p:spTree>
    <p:extLst>
      <p:ext uri="{BB962C8B-B14F-4D97-AF65-F5344CB8AC3E}">
        <p14:creationId xmlns:p14="http://schemas.microsoft.com/office/powerpoint/2010/main" val="410570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We’ll repeat</a:t>
            </a:r>
            <a:r>
              <a:rPr lang="en-US" baseline="0" dirty="0" smtClean="0"/>
              <a:t> that Guide wave synthetic and the refractor thickness will be reduced from infinite thickness to a 200ft refractor.</a:t>
            </a:r>
          </a:p>
          <a:p>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29</a:t>
            </a:fld>
            <a:endParaRPr lang="en-US"/>
          </a:p>
        </p:txBody>
      </p:sp>
    </p:spTree>
    <p:extLst>
      <p:ext uri="{BB962C8B-B14F-4D97-AF65-F5344CB8AC3E}">
        <p14:creationId xmlns:p14="http://schemas.microsoft.com/office/powerpoint/2010/main" val="599922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I flip back and forth, you notice that the only</a:t>
            </a:r>
            <a:r>
              <a:rPr lang="en-US" baseline="0" dirty="0" smtClean="0"/>
              <a:t> difference is that the refraction energy is moving away from 9000ft/s slope.  Basically, a refractor cannot carry energy very far when it is too thin.  However, the amplitude of the multiple reflections around the critical angle only lose energy by 1/distance traveled and that isn’t too far. The horizontal velocity of the events remains the same. Let’s decrease the refractor thickness even more to 100 </a:t>
            </a:r>
            <a:r>
              <a:rPr lang="en-US" baseline="0" dirty="0" err="1" smtClean="0"/>
              <a:t>ft</a:t>
            </a:r>
            <a:r>
              <a:rPr lang="en-US" baseline="0" dirty="0" smtClean="0"/>
              <a:t> and watch the multiple refraction energy.</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30</a:t>
            </a:fld>
            <a:endParaRPr lang="en-US"/>
          </a:p>
        </p:txBody>
      </p:sp>
    </p:spTree>
    <p:extLst>
      <p:ext uri="{BB962C8B-B14F-4D97-AF65-F5344CB8AC3E}">
        <p14:creationId xmlns:p14="http://schemas.microsoft.com/office/powerpoint/2010/main" val="339431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energy traveling</a:t>
            </a:r>
            <a:r>
              <a:rPr lang="en-US" baseline="0" dirty="0" smtClean="0"/>
              <a:t> in the refractor decays even faster.  Each successful multiple reflection bounce excites head waves into the refractor.</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31</a:t>
            </a:fld>
            <a:endParaRPr lang="en-US"/>
          </a:p>
        </p:txBody>
      </p:sp>
    </p:spTree>
    <p:extLst>
      <p:ext uri="{BB962C8B-B14F-4D97-AF65-F5344CB8AC3E}">
        <p14:creationId xmlns:p14="http://schemas.microsoft.com/office/powerpoint/2010/main" val="2034936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Finally, at</a:t>
            </a:r>
            <a:r>
              <a:rPr lang="en-US" baseline="0" dirty="0" smtClean="0"/>
              <a:t> a refractor bed thickness of 50 </a:t>
            </a:r>
            <a:r>
              <a:rPr lang="en-US" baseline="0" dirty="0" err="1" smtClean="0"/>
              <a:t>ft</a:t>
            </a:r>
            <a:r>
              <a:rPr lang="en-US" baseline="0" dirty="0" smtClean="0"/>
              <a:t> we get the classical shingling effect.</a:t>
            </a:r>
          </a:p>
          <a:p>
            <a:pPr marL="228600" indent="-228600">
              <a:buAutoNum type="arabicPeriod"/>
            </a:pPr>
            <a:r>
              <a:rPr lang="en-US" baseline="0" dirty="0" smtClean="0"/>
              <a:t>The Rayleigh wave begins to lose amplitude between Scrit-S1 because the new lower half space has a S-wave velocity less than the shallow layer and thus the </a:t>
            </a:r>
            <a:r>
              <a:rPr lang="en-US" baseline="0" dirty="0" err="1" smtClean="0"/>
              <a:t>Scrit</a:t>
            </a:r>
            <a:r>
              <a:rPr lang="en-US" baseline="0" dirty="0" smtClean="0"/>
              <a:t> begins to disappear as the refractor becomes thinner.</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32</a:t>
            </a:fld>
            <a:endParaRPr lang="en-US"/>
          </a:p>
        </p:txBody>
      </p:sp>
    </p:spTree>
    <p:extLst>
      <p:ext uri="{BB962C8B-B14F-4D97-AF65-F5344CB8AC3E}">
        <p14:creationId xmlns:p14="http://schemas.microsoft.com/office/powerpoint/2010/main" val="171430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Here</a:t>
            </a:r>
            <a:r>
              <a:rPr lang="en-US" baseline="0" dirty="0" smtClean="0"/>
              <a:t> are examples from the last 30 years where the reflectivity code allowed us to shout “Eureka” … look “I found it”.</a:t>
            </a:r>
          </a:p>
          <a:p>
            <a:r>
              <a:rPr lang="en-US" baseline="0" dirty="0" smtClean="0"/>
              <a:t>2. The first part of my talk covers near-surface events and leads to an understanding of the various “noise” cones we see on shot records.</a:t>
            </a:r>
          </a:p>
          <a:p>
            <a:r>
              <a:rPr lang="en-US" baseline="0" dirty="0" smtClean="0"/>
              <a:t>3. Secondly, a new processing algorithm was developed, that is imaging shallow portions of salt domes by 3D migration of refraction arrivals.  This was undertaken once the failure of the reflection process was recognized by reflectivity modeling.  </a:t>
            </a:r>
          </a:p>
          <a:p>
            <a:r>
              <a:rPr lang="en-US" baseline="0" dirty="0" smtClean="0"/>
              <a:t>4. The last example relates to the identification of signal from noise in Cooper Basin coal beds and leads to a method of separating S and N. </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3</a:t>
            </a:fld>
            <a:endParaRPr lang="en-US"/>
          </a:p>
        </p:txBody>
      </p:sp>
    </p:spTree>
    <p:extLst>
      <p:ext uri="{BB962C8B-B14F-4D97-AF65-F5344CB8AC3E}">
        <p14:creationId xmlns:p14="http://schemas.microsoft.com/office/powerpoint/2010/main" val="4105708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In summary,</a:t>
            </a:r>
            <a:r>
              <a:rPr lang="en-US" baseline="0" dirty="0" smtClean="0"/>
              <a:t> while a thin upper layer supports the transformation of guided waves to multiple refraction events, also by thinning the refractor thickness, shingling events appear.  </a:t>
            </a:r>
          </a:p>
          <a:p>
            <a:pPr marL="228600" indent="-228600">
              <a:buAutoNum type="arabicPeriod"/>
            </a:pPr>
            <a:r>
              <a:rPr lang="en-US" baseline="0" dirty="0" smtClean="0"/>
              <a:t>So thin refraction layers reduce the head-wave amplitude, what else does.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33</a:t>
            </a:fld>
            <a:endParaRPr lang="en-US"/>
          </a:p>
        </p:txBody>
      </p:sp>
    </p:spTree>
    <p:extLst>
      <p:ext uri="{BB962C8B-B14F-4D97-AF65-F5344CB8AC3E}">
        <p14:creationId xmlns:p14="http://schemas.microsoft.com/office/powerpoint/2010/main" val="3129274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In summary,</a:t>
            </a:r>
            <a:r>
              <a:rPr lang="en-US" baseline="0" dirty="0" smtClean="0"/>
              <a:t> while a thin upper layer supports the transformation of guided waves to multiple refraction events, also by thinning the refractor thickness, shingling events appear.  </a:t>
            </a:r>
          </a:p>
          <a:p>
            <a:pPr marL="228600" indent="-228600">
              <a:buAutoNum type="arabicPeriod"/>
            </a:pPr>
            <a:r>
              <a:rPr lang="en-US" baseline="0" dirty="0" smtClean="0"/>
              <a:t>So thin refraction layers reduce the head-wave amplitude, what else does.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34</a:t>
            </a:fld>
            <a:endParaRPr lang="en-US"/>
          </a:p>
        </p:txBody>
      </p:sp>
    </p:spTree>
    <p:extLst>
      <p:ext uri="{BB962C8B-B14F-4D97-AF65-F5344CB8AC3E}">
        <p14:creationId xmlns:p14="http://schemas.microsoft.com/office/powerpoint/2010/main" val="3129274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9BA38-83EF-4226-81A3-2445659E81AE}" type="slidenum">
              <a:rPr lang="en-US" smtClean="0"/>
              <a:t>35</a:t>
            </a:fld>
            <a:endParaRPr lang="en-US"/>
          </a:p>
        </p:txBody>
      </p:sp>
    </p:spTree>
    <p:extLst>
      <p:ext uri="{BB962C8B-B14F-4D97-AF65-F5344CB8AC3E}">
        <p14:creationId xmlns:p14="http://schemas.microsoft.com/office/powerpoint/2010/main" val="1701308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9BA38-83EF-4226-81A3-2445659E81AE}" type="slidenum">
              <a:rPr lang="en-US" smtClean="0"/>
              <a:t>36</a:t>
            </a:fld>
            <a:endParaRPr lang="en-US"/>
          </a:p>
        </p:txBody>
      </p:sp>
    </p:spTree>
    <p:extLst>
      <p:ext uri="{BB962C8B-B14F-4D97-AF65-F5344CB8AC3E}">
        <p14:creationId xmlns:p14="http://schemas.microsoft.com/office/powerpoint/2010/main" val="102832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a:t>
            </a:r>
            <a:r>
              <a:rPr lang="en-US" baseline="0" dirty="0" smtClean="0"/>
              <a:t> again, let’s look at the problem with various degrees of complication.  This is one of the simplest models for a reflection because the shear wave velocity  is set to zero, that is, an acoustic model.  Also, there is only one boundary between the two half spaces.  Everybody seems relieved that their guess of a single PP reflection was correct.  The next step is to introduce  shear-wave velocities.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4</a:t>
            </a:fld>
            <a:endParaRPr lang="en-US"/>
          </a:p>
        </p:txBody>
      </p:sp>
    </p:spTree>
    <p:extLst>
      <p:ext uri="{BB962C8B-B14F-4D97-AF65-F5344CB8AC3E}">
        <p14:creationId xmlns:p14="http://schemas.microsoft.com/office/powerpoint/2010/main" val="199194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a:t>
            </a:r>
            <a:r>
              <a:rPr lang="en-US" baseline="0" dirty="0" smtClean="0"/>
              <a:t> again, let’s look at the problem with various degrees of complication.  This is one of the simplest models for a reflection because the shear wave velocity  is set to zero, that is, an acoustic model.  Also, there is only one boundary between the two half spaces.  Everybody seems relieved that their guess of a single PP reflection was correct.  The next step is to introduce  shear-wave velocities.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5</a:t>
            </a:fld>
            <a:endParaRPr lang="en-US"/>
          </a:p>
        </p:txBody>
      </p:sp>
    </p:spTree>
    <p:extLst>
      <p:ext uri="{BB962C8B-B14F-4D97-AF65-F5344CB8AC3E}">
        <p14:creationId xmlns:p14="http://schemas.microsoft.com/office/powerpoint/2010/main" val="199194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With</a:t>
            </a:r>
            <a:r>
              <a:rPr lang="en-US" baseline="0" dirty="0" smtClean="0"/>
              <a:t> the shear wave velocity set to zero, it is relatively east to identify all the events.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6</a:t>
            </a:fld>
            <a:endParaRPr lang="en-US"/>
          </a:p>
        </p:txBody>
      </p:sp>
    </p:spTree>
    <p:extLst>
      <p:ext uri="{BB962C8B-B14F-4D97-AF65-F5344CB8AC3E}">
        <p14:creationId xmlns:p14="http://schemas.microsoft.com/office/powerpoint/2010/main" val="29580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The labeling of each</a:t>
            </a:r>
            <a:r>
              <a:rPr lang="en-US" baseline="0" dirty="0" smtClean="0"/>
              <a:t> event pertains the ray paths taken by the event.</a:t>
            </a:r>
          </a:p>
          <a:p>
            <a:pPr marL="228600" indent="-228600">
              <a:buAutoNum type="arabicPeriod"/>
            </a:pPr>
            <a:r>
              <a:rPr lang="en-US" baseline="0" dirty="0" smtClean="0"/>
              <a:t>The P1P1 event is obviously P1 down to the boundary and then p1 up to a receiver.</a:t>
            </a:r>
          </a:p>
          <a:p>
            <a:pPr marL="228600" indent="-228600">
              <a:buAutoNum type="arabicPeriod"/>
            </a:pPr>
            <a:r>
              <a:rPr lang="en-US" baseline="0" dirty="0" smtClean="0"/>
              <a:t>Right beneath the P1P1 is 2P1P1 which indicates a primary reflection and the 2 is for the multiple reflection.</a:t>
            </a:r>
          </a:p>
          <a:p>
            <a:pPr marL="228600" indent="-228600">
              <a:buAutoNum type="arabicPeriod"/>
            </a:pPr>
            <a:r>
              <a:rPr lang="en-US" baseline="0" dirty="0" smtClean="0"/>
              <a:t>Over on the right side there are head waves or refractions indicating paths P1 down to the boundary, P2 along the boundary and the P1 back up to the receiver. These are colored blue.</a:t>
            </a:r>
          </a:p>
          <a:p>
            <a:pPr marL="228600" indent="-228600">
              <a:buAutoNum type="arabicPeriod"/>
            </a:pPr>
            <a:r>
              <a:rPr lang="en-US" baseline="0" dirty="0" smtClean="0"/>
              <a:t>The red and blue events indicate that a multiple P1P1 occurred and  then the refraction was generated.</a:t>
            </a:r>
          </a:p>
          <a:p>
            <a:pPr marL="228600" indent="-228600">
              <a:buAutoNum type="arabicPeriod"/>
            </a:pPr>
            <a:r>
              <a:rPr lang="en-US" dirty="0" smtClean="0"/>
              <a:t>Ther</a:t>
            </a:r>
            <a:r>
              <a:rPr lang="en-US" baseline="0" dirty="0" smtClean="0"/>
              <a:t>e are three straight lines which indicate the Upper and lower velocities P1 and P2 and </a:t>
            </a:r>
            <a:r>
              <a:rPr lang="en-US" baseline="0" dirty="0" err="1" smtClean="0"/>
              <a:t>Pcrit</a:t>
            </a:r>
            <a:r>
              <a:rPr lang="en-US" baseline="0" dirty="0" smtClean="0"/>
              <a:t> which is the boundary between the reflections above sub- and post-critical.</a:t>
            </a:r>
          </a:p>
          <a:p>
            <a:pPr marL="228600" indent="-228600">
              <a:buAutoNum type="arabicPeriod"/>
            </a:pPr>
            <a:r>
              <a:rPr lang="en-US" baseline="0" dirty="0" smtClean="0"/>
              <a:t>Then we have the small reflections on the inside of </a:t>
            </a:r>
            <a:r>
              <a:rPr lang="en-US" baseline="0" dirty="0" err="1" smtClean="0"/>
              <a:t>Pcrit</a:t>
            </a:r>
            <a:r>
              <a:rPr lang="en-US" baseline="0" dirty="0" smtClean="0"/>
              <a:t> and the larger amplitude reflections on the outside of </a:t>
            </a:r>
            <a:r>
              <a:rPr lang="en-US" baseline="0" dirty="0" err="1" smtClean="0"/>
              <a:t>Pcrit</a:t>
            </a:r>
            <a:r>
              <a:rPr lang="en-US" baseline="0" dirty="0" smtClean="0"/>
              <a:t>. </a:t>
            </a:r>
          </a:p>
          <a:p>
            <a:pPr marL="228600" indent="-228600">
              <a:buAutoNum type="arabicPeriod"/>
            </a:pPr>
            <a:r>
              <a:rPr lang="en-US" baseline="0" dirty="0" smtClean="0"/>
              <a:t>Note the maximum amplitude is not necessarily at the critical angle but could be as shown where the reflection and head wave (refraction) constructively interfere.</a:t>
            </a:r>
          </a:p>
          <a:p>
            <a:pPr marL="228600" indent="-228600">
              <a:buAutoNum type="arabicPeriod"/>
            </a:pPr>
            <a:r>
              <a:rPr lang="en-US" baseline="0" dirty="0" smtClean="0"/>
              <a:t>A final note about this slide is that all P1P11 reflections are asymptotic to the P1 straight line.   At the far offsets they will bunch up.</a:t>
            </a:r>
          </a:p>
          <a:p>
            <a:pPr marL="228600" indent="-228600">
              <a:buAutoNum type="arabicPeriod"/>
            </a:pPr>
            <a:r>
              <a:rPr lang="en-US" baseline="0" dirty="0" smtClean="0"/>
              <a:t>This was the easy one.  Will add noon-zero shear-wave velocities and note the complexity generated.</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4999BA38-83EF-4226-81A3-2445659E81AE}" type="slidenum">
              <a:rPr lang="en-US" smtClean="0"/>
              <a:t>7</a:t>
            </a:fld>
            <a:endParaRPr lang="en-US"/>
          </a:p>
        </p:txBody>
      </p:sp>
    </p:spTree>
    <p:extLst>
      <p:ext uri="{BB962C8B-B14F-4D97-AF65-F5344CB8AC3E}">
        <p14:creationId xmlns:p14="http://schemas.microsoft.com/office/powerpoint/2010/main" val="29580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dirty="0" smtClean="0"/>
              <a:t>The labeling of each</a:t>
            </a:r>
            <a:r>
              <a:rPr lang="en-US" baseline="0" dirty="0" smtClean="0"/>
              <a:t> event pertains the ray paths taken by the event.</a:t>
            </a:r>
          </a:p>
          <a:p>
            <a:pPr marL="228600" indent="-228600">
              <a:buAutoNum type="arabicPeriod"/>
            </a:pPr>
            <a:r>
              <a:rPr lang="en-US" baseline="0" dirty="0" smtClean="0"/>
              <a:t>The P1P1 event is obviously P1 down to the boundary and then p1 up to a receiver.</a:t>
            </a:r>
          </a:p>
          <a:p>
            <a:pPr marL="228600" indent="-228600">
              <a:buAutoNum type="arabicPeriod"/>
            </a:pPr>
            <a:r>
              <a:rPr lang="en-US" baseline="0" dirty="0" smtClean="0"/>
              <a:t>Right beneath the P1P1 is 2P1P1 which indicates a primary reflection and the 2 is for the multiple reflection.</a:t>
            </a:r>
          </a:p>
          <a:p>
            <a:pPr marL="228600" indent="-228600">
              <a:buAutoNum type="arabicPeriod"/>
            </a:pPr>
            <a:r>
              <a:rPr lang="en-US" baseline="0" dirty="0" smtClean="0"/>
              <a:t>Over on the right side there are head waves or refractions indicating paths P1 down to the boundary, P2 along the boundary and the P1 back up to the receiver. These are colored blue.</a:t>
            </a:r>
          </a:p>
          <a:p>
            <a:pPr marL="228600" indent="-228600">
              <a:buAutoNum type="arabicPeriod"/>
            </a:pPr>
            <a:r>
              <a:rPr lang="en-US" baseline="0" dirty="0" smtClean="0"/>
              <a:t>The red and blue events indicate that a multiple P1P1 occurred and  then the refraction was generated.</a:t>
            </a:r>
          </a:p>
          <a:p>
            <a:pPr marL="228600" indent="-228600">
              <a:buAutoNum type="arabicPeriod"/>
            </a:pPr>
            <a:r>
              <a:rPr lang="en-US" dirty="0" smtClean="0"/>
              <a:t>Ther</a:t>
            </a:r>
            <a:r>
              <a:rPr lang="en-US" baseline="0" dirty="0" smtClean="0"/>
              <a:t>e are three straight lines which indicate the Upper and lower velocities P1 and P2 and </a:t>
            </a:r>
            <a:r>
              <a:rPr lang="en-US" baseline="0" dirty="0" err="1" smtClean="0"/>
              <a:t>Pcrit</a:t>
            </a:r>
            <a:r>
              <a:rPr lang="en-US" baseline="0" dirty="0" smtClean="0"/>
              <a:t> which is the boundary between the reflections above sub- and post-critical.</a:t>
            </a:r>
          </a:p>
          <a:p>
            <a:pPr marL="228600" indent="-228600">
              <a:buAutoNum type="arabicPeriod"/>
            </a:pPr>
            <a:r>
              <a:rPr lang="en-US" baseline="0" dirty="0" smtClean="0"/>
              <a:t>Then we have the small reflections on the inside of </a:t>
            </a:r>
            <a:r>
              <a:rPr lang="en-US" baseline="0" dirty="0" err="1" smtClean="0"/>
              <a:t>Pcrit</a:t>
            </a:r>
            <a:r>
              <a:rPr lang="en-US" baseline="0" dirty="0" smtClean="0"/>
              <a:t> and the larger amplitude reflections on the outside of </a:t>
            </a:r>
            <a:r>
              <a:rPr lang="en-US" baseline="0" dirty="0" err="1" smtClean="0"/>
              <a:t>Pcrit</a:t>
            </a:r>
            <a:r>
              <a:rPr lang="en-US" baseline="0" dirty="0" smtClean="0"/>
              <a:t>. </a:t>
            </a:r>
          </a:p>
          <a:p>
            <a:pPr marL="228600" indent="-228600">
              <a:buAutoNum type="arabicPeriod"/>
            </a:pPr>
            <a:r>
              <a:rPr lang="en-US" baseline="0" dirty="0" smtClean="0"/>
              <a:t>Note the maximum amplitude is not necessarily at the critical angle but could be as shown where the reflection and head wave (refraction) constructively interfere.</a:t>
            </a:r>
          </a:p>
          <a:p>
            <a:pPr marL="228600" indent="-228600">
              <a:buAutoNum type="arabicPeriod"/>
            </a:pPr>
            <a:r>
              <a:rPr lang="en-US" baseline="0" dirty="0" smtClean="0"/>
              <a:t>A final note about this slide is that all P1P11 reflections are asymptotic to the P1 straight line.   At the far offsets they will bunch up.</a:t>
            </a:r>
          </a:p>
          <a:p>
            <a:pPr marL="228600" indent="-228600">
              <a:buAutoNum type="arabicPeriod"/>
            </a:pPr>
            <a:r>
              <a:rPr lang="en-US" baseline="0" dirty="0" smtClean="0"/>
              <a:t>This was the easy one.  Will add noon-zero shear-wave velocities and note the complexity generated.</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4999BA38-83EF-4226-81A3-2445659E81AE}" type="slidenum">
              <a:rPr lang="en-US" smtClean="0"/>
              <a:t>8</a:t>
            </a:fld>
            <a:endParaRPr lang="en-US"/>
          </a:p>
        </p:txBody>
      </p:sp>
    </p:spTree>
    <p:extLst>
      <p:ext uri="{BB962C8B-B14F-4D97-AF65-F5344CB8AC3E}">
        <p14:creationId xmlns:p14="http://schemas.microsoft.com/office/powerpoint/2010/main" val="29580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There are numerous events that</a:t>
            </a:r>
            <a:r>
              <a:rPr lang="en-US" baseline="0" dirty="0" smtClean="0"/>
              <a:t> are not clearly evident because of the low amplitude, so an AGC will help in the identification of all possible events.</a:t>
            </a:r>
            <a:endParaRPr lang="en-US" dirty="0"/>
          </a:p>
        </p:txBody>
      </p:sp>
      <p:sp>
        <p:nvSpPr>
          <p:cNvPr id="4" name="Slide Number Placeholder 3"/>
          <p:cNvSpPr>
            <a:spLocks noGrp="1"/>
          </p:cNvSpPr>
          <p:nvPr>
            <p:ph type="sldNum" sz="quarter" idx="10"/>
          </p:nvPr>
        </p:nvSpPr>
        <p:spPr/>
        <p:txBody>
          <a:bodyPr/>
          <a:lstStyle/>
          <a:p>
            <a:fld id="{4999BA38-83EF-4226-81A3-2445659E81AE}" type="slidenum">
              <a:rPr lang="en-US" smtClean="0"/>
              <a:t>9</a:t>
            </a:fld>
            <a:endParaRPr lang="en-US"/>
          </a:p>
        </p:txBody>
      </p:sp>
    </p:spTree>
    <p:extLst>
      <p:ext uri="{BB962C8B-B14F-4D97-AF65-F5344CB8AC3E}">
        <p14:creationId xmlns:p14="http://schemas.microsoft.com/office/powerpoint/2010/main" val="75583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descr="geok_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4" y="4136232"/>
            <a:ext cx="1982787" cy="10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2371726" y="569119"/>
            <a:ext cx="6570663" cy="1183481"/>
          </a:xfrm>
        </p:spPr>
        <p:txBody>
          <a:bodyPr/>
          <a:lstStyle>
            <a:lvl1pPr>
              <a:defRPr sz="4100">
                <a:solidFill>
                  <a:srgbClr val="DCCAB9"/>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3287714" y="3273029"/>
            <a:ext cx="4300537" cy="1023938"/>
          </a:xfrm>
        </p:spPr>
        <p:txBody>
          <a:bodyPr/>
          <a:lstStyle>
            <a:lvl1pPr marL="0" indent="0" algn="ctr">
              <a:buFontTx/>
              <a:buNone/>
              <a:defRPr b="1">
                <a:solidFill>
                  <a:schemeClr val="tx1"/>
                </a:solidFill>
              </a:defRPr>
            </a:lvl1pPr>
          </a:lstStyle>
          <a:p>
            <a:r>
              <a:rPr lang="en-US" smtClean="0"/>
              <a:t>Click to edit Master subtitle style</a:t>
            </a:r>
            <a:endParaRPr lang="en-US"/>
          </a:p>
        </p:txBody>
      </p:sp>
    </p:spTree>
    <p:extLst>
      <p:ext uri="{BB962C8B-B14F-4D97-AF65-F5344CB8AC3E}">
        <p14:creationId xmlns:p14="http://schemas.microsoft.com/office/powerpoint/2010/main" val="21158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725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6588" y="205979"/>
            <a:ext cx="2079625" cy="42993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205979"/>
            <a:ext cx="6091238" cy="42993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16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0357" indent="0" algn="ctr">
              <a:buNone/>
              <a:defRPr/>
            </a:lvl2pPr>
            <a:lvl3pPr marL="780715" indent="0" algn="ctr">
              <a:buNone/>
              <a:defRPr/>
            </a:lvl3pPr>
            <a:lvl4pPr marL="1171072" indent="0" algn="ctr">
              <a:buNone/>
              <a:defRPr/>
            </a:lvl4pPr>
            <a:lvl5pPr marL="1561429" indent="0" algn="ctr">
              <a:buNone/>
              <a:defRPr/>
            </a:lvl5pPr>
            <a:lvl6pPr marL="1951787" indent="0" algn="ctr">
              <a:buNone/>
              <a:defRPr/>
            </a:lvl6pPr>
            <a:lvl7pPr marL="2342144" indent="0" algn="ctr">
              <a:buNone/>
              <a:defRPr/>
            </a:lvl7pPr>
            <a:lvl8pPr marL="2732502" indent="0" algn="ctr">
              <a:buNone/>
              <a:defRPr/>
            </a:lvl8pPr>
            <a:lvl9pPr marL="31228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270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66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700"/>
            </a:lvl1pPr>
            <a:lvl2pPr marL="390357" indent="0">
              <a:buNone/>
              <a:defRPr sz="1500"/>
            </a:lvl2pPr>
            <a:lvl3pPr marL="780715" indent="0">
              <a:buNone/>
              <a:defRPr sz="1400"/>
            </a:lvl3pPr>
            <a:lvl4pPr marL="1171072" indent="0">
              <a:buNone/>
              <a:defRPr sz="1200"/>
            </a:lvl4pPr>
            <a:lvl5pPr marL="1561429" indent="0">
              <a:buNone/>
              <a:defRPr sz="1200"/>
            </a:lvl5pPr>
            <a:lvl6pPr marL="1951787" indent="0">
              <a:buNone/>
              <a:defRPr sz="1200"/>
            </a:lvl6pPr>
            <a:lvl7pPr marL="2342144" indent="0">
              <a:buNone/>
              <a:defRPr sz="1200"/>
            </a:lvl7pPr>
            <a:lvl8pPr marL="2732502" indent="0">
              <a:buNone/>
              <a:defRPr sz="1200"/>
            </a:lvl8pPr>
            <a:lvl9pPr marL="3122859" indent="0">
              <a:buNone/>
              <a:defRPr sz="1200"/>
            </a:lvl9pPr>
          </a:lstStyle>
          <a:p>
            <a:pPr lvl="0"/>
            <a:r>
              <a:rPr lang="en-US" smtClean="0"/>
              <a:t>Click to edit Master text styles</a:t>
            </a:r>
          </a:p>
        </p:txBody>
      </p:sp>
    </p:spTree>
    <p:extLst>
      <p:ext uri="{BB962C8B-B14F-4D97-AF65-F5344CB8AC3E}">
        <p14:creationId xmlns:p14="http://schemas.microsoft.com/office/powerpoint/2010/main" val="405349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4" y="1082279"/>
            <a:ext cx="3819525"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5689" y="1082279"/>
            <a:ext cx="3821112"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58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1"/>
          </a:xfrm>
        </p:spPr>
        <p:txBody>
          <a:bodyPr anchor="b"/>
          <a:lstStyle>
            <a:lvl1pPr marL="0" indent="0">
              <a:buNone/>
              <a:defRPr sz="2000" b="1"/>
            </a:lvl1pPr>
            <a:lvl2pPr marL="390357" indent="0">
              <a:buNone/>
              <a:defRPr sz="1700" b="1"/>
            </a:lvl2pPr>
            <a:lvl3pPr marL="780715" indent="0">
              <a:buNone/>
              <a:defRPr sz="1500" b="1"/>
            </a:lvl3pPr>
            <a:lvl4pPr marL="1171072" indent="0">
              <a:buNone/>
              <a:defRPr sz="1400" b="1"/>
            </a:lvl4pPr>
            <a:lvl5pPr marL="1561429" indent="0">
              <a:buNone/>
              <a:defRPr sz="1400" b="1"/>
            </a:lvl5pPr>
            <a:lvl6pPr marL="1951787" indent="0">
              <a:buNone/>
              <a:defRPr sz="1400" b="1"/>
            </a:lvl6pPr>
            <a:lvl7pPr marL="2342144" indent="0">
              <a:buNone/>
              <a:defRPr sz="1400" b="1"/>
            </a:lvl7pPr>
            <a:lvl8pPr marL="2732502" indent="0">
              <a:buNone/>
              <a:defRPr sz="1400" b="1"/>
            </a:lvl8pPr>
            <a:lvl9pPr marL="312285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000" b="1"/>
            </a:lvl1pPr>
            <a:lvl2pPr marL="390357" indent="0">
              <a:buNone/>
              <a:defRPr sz="1700" b="1"/>
            </a:lvl2pPr>
            <a:lvl3pPr marL="780715" indent="0">
              <a:buNone/>
              <a:defRPr sz="1500" b="1"/>
            </a:lvl3pPr>
            <a:lvl4pPr marL="1171072" indent="0">
              <a:buNone/>
              <a:defRPr sz="1400" b="1"/>
            </a:lvl4pPr>
            <a:lvl5pPr marL="1561429" indent="0">
              <a:buNone/>
              <a:defRPr sz="1400" b="1"/>
            </a:lvl5pPr>
            <a:lvl6pPr marL="1951787" indent="0">
              <a:buNone/>
              <a:defRPr sz="1400" b="1"/>
            </a:lvl6pPr>
            <a:lvl7pPr marL="2342144" indent="0">
              <a:buNone/>
              <a:defRPr sz="1400" b="1"/>
            </a:lvl7pPr>
            <a:lvl8pPr marL="2732502" indent="0">
              <a:buNone/>
              <a:defRPr sz="1400" b="1"/>
            </a:lvl8pPr>
            <a:lvl9pPr marL="312285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105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212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14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200"/>
            </a:lvl1pPr>
            <a:lvl2pPr marL="390357" indent="0">
              <a:buNone/>
              <a:defRPr sz="1000"/>
            </a:lvl2pPr>
            <a:lvl3pPr marL="780715" indent="0">
              <a:buNone/>
              <a:defRPr sz="900"/>
            </a:lvl3pPr>
            <a:lvl4pPr marL="1171072" indent="0">
              <a:buNone/>
              <a:defRPr sz="800"/>
            </a:lvl4pPr>
            <a:lvl5pPr marL="1561429" indent="0">
              <a:buNone/>
              <a:defRPr sz="800"/>
            </a:lvl5pPr>
            <a:lvl6pPr marL="1951787" indent="0">
              <a:buNone/>
              <a:defRPr sz="800"/>
            </a:lvl6pPr>
            <a:lvl7pPr marL="2342144" indent="0">
              <a:buNone/>
              <a:defRPr sz="800"/>
            </a:lvl7pPr>
            <a:lvl8pPr marL="2732502" indent="0">
              <a:buNone/>
              <a:defRPr sz="800"/>
            </a:lvl8pPr>
            <a:lvl9pPr marL="3122859" indent="0">
              <a:buNone/>
              <a:defRPr sz="800"/>
            </a:lvl9pPr>
          </a:lstStyle>
          <a:p>
            <a:pPr lvl="0"/>
            <a:r>
              <a:rPr lang="en-US" smtClean="0"/>
              <a:t>Click to edit Master text styles</a:t>
            </a:r>
          </a:p>
        </p:txBody>
      </p:sp>
    </p:spTree>
    <p:extLst>
      <p:ext uri="{BB962C8B-B14F-4D97-AF65-F5344CB8AC3E}">
        <p14:creationId xmlns:p14="http://schemas.microsoft.com/office/powerpoint/2010/main" val="176701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291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90357" indent="0">
              <a:buNone/>
              <a:defRPr sz="2400"/>
            </a:lvl2pPr>
            <a:lvl3pPr marL="780715" indent="0">
              <a:buNone/>
              <a:defRPr sz="2000"/>
            </a:lvl3pPr>
            <a:lvl4pPr marL="1171072" indent="0">
              <a:buNone/>
              <a:defRPr sz="1700"/>
            </a:lvl4pPr>
            <a:lvl5pPr marL="1561429" indent="0">
              <a:buNone/>
              <a:defRPr sz="1700"/>
            </a:lvl5pPr>
            <a:lvl6pPr marL="1951787" indent="0">
              <a:buNone/>
              <a:defRPr sz="1700"/>
            </a:lvl6pPr>
            <a:lvl7pPr marL="2342144" indent="0">
              <a:buNone/>
              <a:defRPr sz="1700"/>
            </a:lvl7pPr>
            <a:lvl8pPr marL="2732502" indent="0">
              <a:buNone/>
              <a:defRPr sz="1700"/>
            </a:lvl8pPr>
            <a:lvl9pPr marL="3122859" indent="0">
              <a:buNone/>
              <a:defRPr sz="1700"/>
            </a:lvl9pPr>
          </a:lstStyle>
          <a:p>
            <a:pPr lvl="0"/>
            <a:endParaRPr lang="en-US"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390357" indent="0">
              <a:buNone/>
              <a:defRPr sz="1000"/>
            </a:lvl2pPr>
            <a:lvl3pPr marL="780715" indent="0">
              <a:buNone/>
              <a:defRPr sz="900"/>
            </a:lvl3pPr>
            <a:lvl4pPr marL="1171072" indent="0">
              <a:buNone/>
              <a:defRPr sz="800"/>
            </a:lvl4pPr>
            <a:lvl5pPr marL="1561429" indent="0">
              <a:buNone/>
              <a:defRPr sz="800"/>
            </a:lvl5pPr>
            <a:lvl6pPr marL="1951787" indent="0">
              <a:buNone/>
              <a:defRPr sz="800"/>
            </a:lvl6pPr>
            <a:lvl7pPr marL="2342144" indent="0">
              <a:buNone/>
              <a:defRPr sz="800"/>
            </a:lvl7pPr>
            <a:lvl8pPr marL="2732502" indent="0">
              <a:buNone/>
              <a:defRPr sz="800"/>
            </a:lvl8pPr>
            <a:lvl9pPr marL="3122859" indent="0">
              <a:buNone/>
              <a:defRPr sz="800"/>
            </a:lvl9pPr>
          </a:lstStyle>
          <a:p>
            <a:pPr lvl="0"/>
            <a:r>
              <a:rPr lang="en-US" smtClean="0"/>
              <a:t>Click to edit Master text styles</a:t>
            </a:r>
          </a:p>
        </p:txBody>
      </p:sp>
    </p:spTree>
    <p:extLst>
      <p:ext uri="{BB962C8B-B14F-4D97-AF65-F5344CB8AC3E}">
        <p14:creationId xmlns:p14="http://schemas.microsoft.com/office/powerpoint/2010/main" val="1849453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7009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6" y="172641"/>
            <a:ext cx="1978025" cy="43041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6" y="172641"/>
            <a:ext cx="5784850" cy="43041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66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700"/>
            </a:lvl1pPr>
            <a:lvl2pPr marL="390357" indent="0">
              <a:buNone/>
              <a:defRPr sz="1500"/>
            </a:lvl2pPr>
            <a:lvl3pPr marL="780715" indent="0">
              <a:buNone/>
              <a:defRPr sz="1400"/>
            </a:lvl3pPr>
            <a:lvl4pPr marL="1171072" indent="0">
              <a:buNone/>
              <a:defRPr sz="1200"/>
            </a:lvl4pPr>
            <a:lvl5pPr marL="1561429" indent="0">
              <a:buNone/>
              <a:defRPr sz="1200"/>
            </a:lvl5pPr>
            <a:lvl6pPr marL="1951787" indent="0">
              <a:buNone/>
              <a:defRPr sz="1200"/>
            </a:lvl6pPr>
            <a:lvl7pPr marL="2342144" indent="0">
              <a:buNone/>
              <a:defRPr sz="1200"/>
            </a:lvl7pPr>
            <a:lvl8pPr marL="2732502" indent="0">
              <a:buNone/>
              <a:defRPr sz="1200"/>
            </a:lvl8pPr>
            <a:lvl9pPr marL="3122859" indent="0">
              <a:buNone/>
              <a:defRPr sz="1200"/>
            </a:lvl9pPr>
          </a:lstStyle>
          <a:p>
            <a:pPr lvl="0"/>
            <a:r>
              <a:rPr lang="en-US" smtClean="0"/>
              <a:t>Click to edit Master text styles</a:t>
            </a:r>
          </a:p>
        </p:txBody>
      </p:sp>
    </p:spTree>
    <p:extLst>
      <p:ext uri="{BB962C8B-B14F-4D97-AF65-F5344CB8AC3E}">
        <p14:creationId xmlns:p14="http://schemas.microsoft.com/office/powerpoint/2010/main" val="367867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4" y="1075136"/>
            <a:ext cx="4029075" cy="343019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7139" y="1075136"/>
            <a:ext cx="4029075" cy="343019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1"/>
          </a:xfrm>
        </p:spPr>
        <p:txBody>
          <a:bodyPr anchor="b"/>
          <a:lstStyle>
            <a:lvl1pPr marL="0" indent="0">
              <a:buNone/>
              <a:defRPr sz="2000" b="1"/>
            </a:lvl1pPr>
            <a:lvl2pPr marL="390357" indent="0">
              <a:buNone/>
              <a:defRPr sz="1700" b="1"/>
            </a:lvl2pPr>
            <a:lvl3pPr marL="780715" indent="0">
              <a:buNone/>
              <a:defRPr sz="1500" b="1"/>
            </a:lvl3pPr>
            <a:lvl4pPr marL="1171072" indent="0">
              <a:buNone/>
              <a:defRPr sz="1400" b="1"/>
            </a:lvl4pPr>
            <a:lvl5pPr marL="1561429" indent="0">
              <a:buNone/>
              <a:defRPr sz="1400" b="1"/>
            </a:lvl5pPr>
            <a:lvl6pPr marL="1951787" indent="0">
              <a:buNone/>
              <a:defRPr sz="1400" b="1"/>
            </a:lvl6pPr>
            <a:lvl7pPr marL="2342144" indent="0">
              <a:buNone/>
              <a:defRPr sz="1400" b="1"/>
            </a:lvl7pPr>
            <a:lvl8pPr marL="2732502" indent="0">
              <a:buNone/>
              <a:defRPr sz="1400" b="1"/>
            </a:lvl8pPr>
            <a:lvl9pPr marL="312285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000" b="1"/>
            </a:lvl1pPr>
            <a:lvl2pPr marL="390357" indent="0">
              <a:buNone/>
              <a:defRPr sz="1700" b="1"/>
            </a:lvl2pPr>
            <a:lvl3pPr marL="780715" indent="0">
              <a:buNone/>
              <a:defRPr sz="1500" b="1"/>
            </a:lvl3pPr>
            <a:lvl4pPr marL="1171072" indent="0">
              <a:buNone/>
              <a:defRPr sz="1400" b="1"/>
            </a:lvl4pPr>
            <a:lvl5pPr marL="1561429" indent="0">
              <a:buNone/>
              <a:defRPr sz="1400" b="1"/>
            </a:lvl5pPr>
            <a:lvl6pPr marL="1951787" indent="0">
              <a:buNone/>
              <a:defRPr sz="1400" b="1"/>
            </a:lvl6pPr>
            <a:lvl7pPr marL="2342144" indent="0">
              <a:buNone/>
              <a:defRPr sz="1400" b="1"/>
            </a:lvl7pPr>
            <a:lvl8pPr marL="2732502" indent="0">
              <a:buNone/>
              <a:defRPr sz="1400" b="1"/>
            </a:lvl8pPr>
            <a:lvl9pPr marL="312285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16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454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200"/>
            </a:lvl1pPr>
            <a:lvl2pPr marL="390357" indent="0">
              <a:buNone/>
              <a:defRPr sz="1000"/>
            </a:lvl2pPr>
            <a:lvl3pPr marL="780715" indent="0">
              <a:buNone/>
              <a:defRPr sz="900"/>
            </a:lvl3pPr>
            <a:lvl4pPr marL="1171072" indent="0">
              <a:buNone/>
              <a:defRPr sz="800"/>
            </a:lvl4pPr>
            <a:lvl5pPr marL="1561429" indent="0">
              <a:buNone/>
              <a:defRPr sz="800"/>
            </a:lvl5pPr>
            <a:lvl6pPr marL="1951787" indent="0">
              <a:buNone/>
              <a:defRPr sz="800"/>
            </a:lvl6pPr>
            <a:lvl7pPr marL="2342144" indent="0">
              <a:buNone/>
              <a:defRPr sz="800"/>
            </a:lvl7pPr>
            <a:lvl8pPr marL="2732502" indent="0">
              <a:buNone/>
              <a:defRPr sz="800"/>
            </a:lvl8pPr>
            <a:lvl9pPr marL="3122859" indent="0">
              <a:buNone/>
              <a:defRPr sz="800"/>
            </a:lvl9pPr>
          </a:lstStyle>
          <a:p>
            <a:pPr lvl="0"/>
            <a:r>
              <a:rPr lang="en-US" smtClean="0"/>
              <a:t>Click to edit Master text styles</a:t>
            </a:r>
          </a:p>
        </p:txBody>
      </p:sp>
    </p:spTree>
    <p:extLst>
      <p:ext uri="{BB962C8B-B14F-4D97-AF65-F5344CB8AC3E}">
        <p14:creationId xmlns:p14="http://schemas.microsoft.com/office/powerpoint/2010/main" val="323099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90357" indent="0">
              <a:buNone/>
              <a:defRPr sz="2400"/>
            </a:lvl2pPr>
            <a:lvl3pPr marL="780715" indent="0">
              <a:buNone/>
              <a:defRPr sz="2000"/>
            </a:lvl3pPr>
            <a:lvl4pPr marL="1171072" indent="0">
              <a:buNone/>
              <a:defRPr sz="1700"/>
            </a:lvl4pPr>
            <a:lvl5pPr marL="1561429" indent="0">
              <a:buNone/>
              <a:defRPr sz="1700"/>
            </a:lvl5pPr>
            <a:lvl6pPr marL="1951787" indent="0">
              <a:buNone/>
              <a:defRPr sz="1700"/>
            </a:lvl6pPr>
            <a:lvl7pPr marL="2342144" indent="0">
              <a:buNone/>
              <a:defRPr sz="1700"/>
            </a:lvl7pPr>
            <a:lvl8pPr marL="2732502" indent="0">
              <a:buNone/>
              <a:defRPr sz="1700"/>
            </a:lvl8pPr>
            <a:lvl9pPr marL="3122859" indent="0">
              <a:buNone/>
              <a:defRPr sz="1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390357" indent="0">
              <a:buNone/>
              <a:defRPr sz="1000"/>
            </a:lvl2pPr>
            <a:lvl3pPr marL="780715" indent="0">
              <a:buNone/>
              <a:defRPr sz="900"/>
            </a:lvl3pPr>
            <a:lvl4pPr marL="1171072" indent="0">
              <a:buNone/>
              <a:defRPr sz="800"/>
            </a:lvl4pPr>
            <a:lvl5pPr marL="1561429" indent="0">
              <a:buNone/>
              <a:defRPr sz="800"/>
            </a:lvl5pPr>
            <a:lvl6pPr marL="1951787" indent="0">
              <a:buNone/>
              <a:defRPr sz="800"/>
            </a:lvl6pPr>
            <a:lvl7pPr marL="2342144" indent="0">
              <a:buNone/>
              <a:defRPr sz="800"/>
            </a:lvl7pPr>
            <a:lvl8pPr marL="2732502" indent="0">
              <a:buNone/>
              <a:defRPr sz="800"/>
            </a:lvl8pPr>
            <a:lvl9pPr marL="3122859" indent="0">
              <a:buNone/>
              <a:defRPr sz="800"/>
            </a:lvl9pPr>
          </a:lstStyle>
          <a:p>
            <a:pPr lvl="0"/>
            <a:r>
              <a:rPr lang="en-US" smtClean="0"/>
              <a:t>Click to edit Master text styles</a:t>
            </a:r>
          </a:p>
        </p:txBody>
      </p:sp>
    </p:spTree>
    <p:extLst>
      <p:ext uri="{BB962C8B-B14F-4D97-AF65-F5344CB8AC3E}">
        <p14:creationId xmlns:p14="http://schemas.microsoft.com/office/powerpoint/2010/main" val="362001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5C4C"/>
        </a:solidFill>
        <a:effectLst/>
      </p:bgPr>
    </p:bg>
    <p:spTree>
      <p:nvGrpSpPr>
        <p:cNvPr id="1" name=""/>
        <p:cNvGrpSpPr/>
        <p:nvPr/>
      </p:nvGrpSpPr>
      <p:grpSpPr>
        <a:xfrm>
          <a:off x="0" y="0"/>
          <a:ext cx="0" cy="0"/>
          <a:chOff x="0" y="0"/>
          <a:chExt cx="0" cy="0"/>
        </a:xfrm>
      </p:grpSpPr>
      <p:pic>
        <p:nvPicPr>
          <p:cNvPr id="1026" name="Picture 18" descr="wave-sepia - edg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494610"/>
            <a:ext cx="9144000"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42950" y="205980"/>
            <a:ext cx="8213725"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71" tIns="39036" rIns="78071" bIns="3903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855663" y="1075136"/>
            <a:ext cx="8210550" cy="343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71" tIns="39036" rIns="78071" bIns="390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8" descr="geok_logo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1926" y="4426744"/>
            <a:ext cx="1393825"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3800" b="1">
          <a:solidFill>
            <a:srgbClr val="CCB8A5"/>
          </a:solidFill>
          <a:latin typeface="+mj-lt"/>
          <a:ea typeface="+mj-ea"/>
          <a:cs typeface="+mj-cs"/>
        </a:defRPr>
      </a:lvl1pPr>
      <a:lvl2pPr algn="ctr" rtl="0" eaLnBrk="1" fontAlgn="base" hangingPunct="1">
        <a:spcBef>
          <a:spcPct val="0"/>
        </a:spcBef>
        <a:spcAft>
          <a:spcPct val="0"/>
        </a:spcAft>
        <a:defRPr sz="3800" b="1">
          <a:solidFill>
            <a:srgbClr val="CCB8A5"/>
          </a:solidFill>
          <a:latin typeface="Arial" charset="0"/>
        </a:defRPr>
      </a:lvl2pPr>
      <a:lvl3pPr algn="ctr" rtl="0" eaLnBrk="1" fontAlgn="base" hangingPunct="1">
        <a:spcBef>
          <a:spcPct val="0"/>
        </a:spcBef>
        <a:spcAft>
          <a:spcPct val="0"/>
        </a:spcAft>
        <a:defRPr sz="3800" b="1">
          <a:solidFill>
            <a:srgbClr val="CCB8A5"/>
          </a:solidFill>
          <a:latin typeface="Arial" charset="0"/>
        </a:defRPr>
      </a:lvl3pPr>
      <a:lvl4pPr algn="ctr" rtl="0" eaLnBrk="1" fontAlgn="base" hangingPunct="1">
        <a:spcBef>
          <a:spcPct val="0"/>
        </a:spcBef>
        <a:spcAft>
          <a:spcPct val="0"/>
        </a:spcAft>
        <a:defRPr sz="3800" b="1">
          <a:solidFill>
            <a:srgbClr val="CCB8A5"/>
          </a:solidFill>
          <a:latin typeface="Arial" charset="0"/>
        </a:defRPr>
      </a:lvl4pPr>
      <a:lvl5pPr algn="ctr" rtl="0" eaLnBrk="1" fontAlgn="base" hangingPunct="1">
        <a:spcBef>
          <a:spcPct val="0"/>
        </a:spcBef>
        <a:spcAft>
          <a:spcPct val="0"/>
        </a:spcAft>
        <a:defRPr sz="3800" b="1">
          <a:solidFill>
            <a:srgbClr val="CCB8A5"/>
          </a:solidFill>
          <a:latin typeface="Arial" charset="0"/>
        </a:defRPr>
      </a:lvl5pPr>
      <a:lvl6pPr marL="390357" algn="ctr" rtl="0" eaLnBrk="1" fontAlgn="base" hangingPunct="1">
        <a:spcBef>
          <a:spcPct val="0"/>
        </a:spcBef>
        <a:spcAft>
          <a:spcPct val="0"/>
        </a:spcAft>
        <a:defRPr sz="3800" b="1">
          <a:solidFill>
            <a:srgbClr val="CCB8A5"/>
          </a:solidFill>
          <a:latin typeface="Arial" charset="0"/>
        </a:defRPr>
      </a:lvl6pPr>
      <a:lvl7pPr marL="780715" algn="ctr" rtl="0" eaLnBrk="1" fontAlgn="base" hangingPunct="1">
        <a:spcBef>
          <a:spcPct val="0"/>
        </a:spcBef>
        <a:spcAft>
          <a:spcPct val="0"/>
        </a:spcAft>
        <a:defRPr sz="3800" b="1">
          <a:solidFill>
            <a:srgbClr val="CCB8A5"/>
          </a:solidFill>
          <a:latin typeface="Arial" charset="0"/>
        </a:defRPr>
      </a:lvl7pPr>
      <a:lvl8pPr marL="1171072" algn="ctr" rtl="0" eaLnBrk="1" fontAlgn="base" hangingPunct="1">
        <a:spcBef>
          <a:spcPct val="0"/>
        </a:spcBef>
        <a:spcAft>
          <a:spcPct val="0"/>
        </a:spcAft>
        <a:defRPr sz="3800" b="1">
          <a:solidFill>
            <a:srgbClr val="CCB8A5"/>
          </a:solidFill>
          <a:latin typeface="Arial" charset="0"/>
        </a:defRPr>
      </a:lvl8pPr>
      <a:lvl9pPr marL="1561429" algn="ctr" rtl="0" eaLnBrk="1" fontAlgn="base" hangingPunct="1">
        <a:spcBef>
          <a:spcPct val="0"/>
        </a:spcBef>
        <a:spcAft>
          <a:spcPct val="0"/>
        </a:spcAft>
        <a:defRPr sz="3800" b="1">
          <a:solidFill>
            <a:srgbClr val="CCB8A5"/>
          </a:solidFill>
          <a:latin typeface="Arial" charset="0"/>
        </a:defRPr>
      </a:lvl9pPr>
    </p:titleStyle>
    <p:bodyStyle>
      <a:lvl1pPr marL="292768" indent="-292768" algn="l" rtl="0" eaLnBrk="1" fontAlgn="base" hangingPunct="1">
        <a:spcBef>
          <a:spcPct val="20000"/>
        </a:spcBef>
        <a:spcAft>
          <a:spcPct val="0"/>
        </a:spcAft>
        <a:buChar char="•"/>
        <a:defRPr sz="2700">
          <a:solidFill>
            <a:schemeClr val="bg1"/>
          </a:solidFill>
          <a:latin typeface="+mn-lt"/>
          <a:ea typeface="+mn-ea"/>
          <a:cs typeface="+mn-cs"/>
        </a:defRPr>
      </a:lvl1pPr>
      <a:lvl2pPr marL="634331" indent="-243973" algn="l" rtl="0" eaLnBrk="1" fontAlgn="base" hangingPunct="1">
        <a:spcBef>
          <a:spcPct val="20000"/>
        </a:spcBef>
        <a:spcAft>
          <a:spcPct val="0"/>
        </a:spcAft>
        <a:buChar char="–"/>
        <a:defRPr sz="2400">
          <a:solidFill>
            <a:schemeClr val="bg1"/>
          </a:solidFill>
          <a:latin typeface="+mn-lt"/>
        </a:defRPr>
      </a:lvl2pPr>
      <a:lvl3pPr marL="975893" indent="-195179" algn="l" rtl="0" eaLnBrk="1" fontAlgn="base" hangingPunct="1">
        <a:spcBef>
          <a:spcPct val="20000"/>
        </a:spcBef>
        <a:spcAft>
          <a:spcPct val="0"/>
        </a:spcAft>
        <a:buChar char="•"/>
        <a:defRPr sz="2000">
          <a:solidFill>
            <a:schemeClr val="bg1"/>
          </a:solidFill>
          <a:latin typeface="+mn-lt"/>
        </a:defRPr>
      </a:lvl3pPr>
      <a:lvl4pPr marL="1366251" indent="-195179" algn="l" rtl="0" eaLnBrk="1" fontAlgn="base" hangingPunct="1">
        <a:spcBef>
          <a:spcPct val="20000"/>
        </a:spcBef>
        <a:spcAft>
          <a:spcPct val="0"/>
        </a:spcAft>
        <a:buChar char="–"/>
        <a:defRPr sz="1700">
          <a:solidFill>
            <a:schemeClr val="bg1"/>
          </a:solidFill>
          <a:latin typeface="+mn-lt"/>
        </a:defRPr>
      </a:lvl4pPr>
      <a:lvl5pPr marL="1756608" indent="-195179" algn="l" rtl="0" eaLnBrk="1" fontAlgn="base" hangingPunct="1">
        <a:spcBef>
          <a:spcPct val="20000"/>
        </a:spcBef>
        <a:spcAft>
          <a:spcPct val="0"/>
        </a:spcAft>
        <a:buChar char="»"/>
        <a:defRPr sz="1700">
          <a:solidFill>
            <a:schemeClr val="bg1"/>
          </a:solidFill>
          <a:latin typeface="+mn-lt"/>
        </a:defRPr>
      </a:lvl5pPr>
      <a:lvl6pPr marL="2146965" indent="-195179" algn="l" rtl="0" eaLnBrk="1" fontAlgn="base" hangingPunct="1">
        <a:spcBef>
          <a:spcPct val="20000"/>
        </a:spcBef>
        <a:spcAft>
          <a:spcPct val="0"/>
        </a:spcAft>
        <a:buChar char="»"/>
        <a:defRPr sz="1700">
          <a:solidFill>
            <a:schemeClr val="bg1"/>
          </a:solidFill>
          <a:latin typeface="+mn-lt"/>
        </a:defRPr>
      </a:lvl6pPr>
      <a:lvl7pPr marL="2537323" indent="-195179" algn="l" rtl="0" eaLnBrk="1" fontAlgn="base" hangingPunct="1">
        <a:spcBef>
          <a:spcPct val="20000"/>
        </a:spcBef>
        <a:spcAft>
          <a:spcPct val="0"/>
        </a:spcAft>
        <a:buChar char="»"/>
        <a:defRPr sz="1700">
          <a:solidFill>
            <a:schemeClr val="bg1"/>
          </a:solidFill>
          <a:latin typeface="+mn-lt"/>
        </a:defRPr>
      </a:lvl7pPr>
      <a:lvl8pPr marL="2927680" indent="-195179" algn="l" rtl="0" eaLnBrk="1" fontAlgn="base" hangingPunct="1">
        <a:spcBef>
          <a:spcPct val="20000"/>
        </a:spcBef>
        <a:spcAft>
          <a:spcPct val="0"/>
        </a:spcAft>
        <a:buChar char="»"/>
        <a:defRPr sz="1700">
          <a:solidFill>
            <a:schemeClr val="bg1"/>
          </a:solidFill>
          <a:latin typeface="+mn-lt"/>
        </a:defRPr>
      </a:lvl8pPr>
      <a:lvl9pPr marL="3318038" indent="-195179" algn="l" rtl="0" eaLnBrk="1" fontAlgn="base" hangingPunct="1">
        <a:spcBef>
          <a:spcPct val="20000"/>
        </a:spcBef>
        <a:spcAft>
          <a:spcPct val="0"/>
        </a:spcAft>
        <a:buChar char="»"/>
        <a:defRPr sz="1700">
          <a:solidFill>
            <a:schemeClr val="bg1"/>
          </a:solidFill>
          <a:latin typeface="+mn-lt"/>
        </a:defRPr>
      </a:lvl9pPr>
    </p:bodyStyle>
    <p:otherStyle>
      <a:defPPr>
        <a:defRPr lang="en-US"/>
      </a:defPPr>
      <a:lvl1pPr marL="0" algn="l" defTabSz="780715" rtl="0" eaLnBrk="1" latinLnBrk="0" hangingPunct="1">
        <a:defRPr sz="1500" kern="1200">
          <a:solidFill>
            <a:schemeClr val="tx1"/>
          </a:solidFill>
          <a:latin typeface="+mn-lt"/>
          <a:ea typeface="+mn-ea"/>
          <a:cs typeface="+mn-cs"/>
        </a:defRPr>
      </a:lvl1pPr>
      <a:lvl2pPr marL="390357" algn="l" defTabSz="780715" rtl="0" eaLnBrk="1" latinLnBrk="0" hangingPunct="1">
        <a:defRPr sz="1500" kern="1200">
          <a:solidFill>
            <a:schemeClr val="tx1"/>
          </a:solidFill>
          <a:latin typeface="+mn-lt"/>
          <a:ea typeface="+mn-ea"/>
          <a:cs typeface="+mn-cs"/>
        </a:defRPr>
      </a:lvl2pPr>
      <a:lvl3pPr marL="780715" algn="l" defTabSz="780715" rtl="0" eaLnBrk="1" latinLnBrk="0" hangingPunct="1">
        <a:defRPr sz="1500" kern="1200">
          <a:solidFill>
            <a:schemeClr val="tx1"/>
          </a:solidFill>
          <a:latin typeface="+mn-lt"/>
          <a:ea typeface="+mn-ea"/>
          <a:cs typeface="+mn-cs"/>
        </a:defRPr>
      </a:lvl3pPr>
      <a:lvl4pPr marL="1171072" algn="l" defTabSz="780715" rtl="0" eaLnBrk="1" latinLnBrk="0" hangingPunct="1">
        <a:defRPr sz="1500" kern="1200">
          <a:solidFill>
            <a:schemeClr val="tx1"/>
          </a:solidFill>
          <a:latin typeface="+mn-lt"/>
          <a:ea typeface="+mn-ea"/>
          <a:cs typeface="+mn-cs"/>
        </a:defRPr>
      </a:lvl4pPr>
      <a:lvl5pPr marL="1561429" algn="l" defTabSz="780715" rtl="0" eaLnBrk="1" latinLnBrk="0" hangingPunct="1">
        <a:defRPr sz="1500" kern="1200">
          <a:solidFill>
            <a:schemeClr val="tx1"/>
          </a:solidFill>
          <a:latin typeface="+mn-lt"/>
          <a:ea typeface="+mn-ea"/>
          <a:cs typeface="+mn-cs"/>
        </a:defRPr>
      </a:lvl5pPr>
      <a:lvl6pPr marL="1951787" algn="l" defTabSz="780715" rtl="0" eaLnBrk="1" latinLnBrk="0" hangingPunct="1">
        <a:defRPr sz="1500" kern="1200">
          <a:solidFill>
            <a:schemeClr val="tx1"/>
          </a:solidFill>
          <a:latin typeface="+mn-lt"/>
          <a:ea typeface="+mn-ea"/>
          <a:cs typeface="+mn-cs"/>
        </a:defRPr>
      </a:lvl6pPr>
      <a:lvl7pPr marL="2342144" algn="l" defTabSz="780715" rtl="0" eaLnBrk="1" latinLnBrk="0" hangingPunct="1">
        <a:defRPr sz="1500" kern="1200">
          <a:solidFill>
            <a:schemeClr val="tx1"/>
          </a:solidFill>
          <a:latin typeface="+mn-lt"/>
          <a:ea typeface="+mn-ea"/>
          <a:cs typeface="+mn-cs"/>
        </a:defRPr>
      </a:lvl7pPr>
      <a:lvl8pPr marL="2732502" algn="l" defTabSz="780715" rtl="0" eaLnBrk="1" latinLnBrk="0" hangingPunct="1">
        <a:defRPr sz="1500" kern="1200">
          <a:solidFill>
            <a:schemeClr val="tx1"/>
          </a:solidFill>
          <a:latin typeface="+mn-lt"/>
          <a:ea typeface="+mn-ea"/>
          <a:cs typeface="+mn-cs"/>
        </a:defRPr>
      </a:lvl8pPr>
      <a:lvl9pPr marL="3122859" algn="l" defTabSz="78071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wave-sepia - edg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494610"/>
            <a:ext cx="9144000"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771526" y="172642"/>
            <a:ext cx="7820025" cy="68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71" tIns="39036" rIns="78071" bIns="39036"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893764" y="1082279"/>
            <a:ext cx="7793037"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071" tIns="39036" rIns="78071" bIns="390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11" descr="geok_logo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1926" y="4426744"/>
            <a:ext cx="1393825"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3800" b="1">
          <a:solidFill>
            <a:srgbClr val="6E583F"/>
          </a:solidFill>
          <a:latin typeface="+mj-lt"/>
          <a:ea typeface="+mj-ea"/>
          <a:cs typeface="+mj-cs"/>
        </a:defRPr>
      </a:lvl1pPr>
      <a:lvl2pPr algn="ctr" rtl="0" eaLnBrk="0" fontAlgn="base" hangingPunct="0">
        <a:spcBef>
          <a:spcPct val="0"/>
        </a:spcBef>
        <a:spcAft>
          <a:spcPct val="0"/>
        </a:spcAft>
        <a:defRPr sz="3800" b="1">
          <a:solidFill>
            <a:srgbClr val="6E583F"/>
          </a:solidFill>
          <a:latin typeface="Arial" charset="0"/>
        </a:defRPr>
      </a:lvl2pPr>
      <a:lvl3pPr algn="ctr" rtl="0" eaLnBrk="0" fontAlgn="base" hangingPunct="0">
        <a:spcBef>
          <a:spcPct val="0"/>
        </a:spcBef>
        <a:spcAft>
          <a:spcPct val="0"/>
        </a:spcAft>
        <a:defRPr sz="3800" b="1">
          <a:solidFill>
            <a:srgbClr val="6E583F"/>
          </a:solidFill>
          <a:latin typeface="Arial" charset="0"/>
        </a:defRPr>
      </a:lvl3pPr>
      <a:lvl4pPr algn="ctr" rtl="0" eaLnBrk="0" fontAlgn="base" hangingPunct="0">
        <a:spcBef>
          <a:spcPct val="0"/>
        </a:spcBef>
        <a:spcAft>
          <a:spcPct val="0"/>
        </a:spcAft>
        <a:defRPr sz="3800" b="1">
          <a:solidFill>
            <a:srgbClr val="6E583F"/>
          </a:solidFill>
          <a:latin typeface="Arial" charset="0"/>
        </a:defRPr>
      </a:lvl4pPr>
      <a:lvl5pPr algn="ctr" rtl="0" eaLnBrk="0" fontAlgn="base" hangingPunct="0">
        <a:spcBef>
          <a:spcPct val="0"/>
        </a:spcBef>
        <a:spcAft>
          <a:spcPct val="0"/>
        </a:spcAft>
        <a:defRPr sz="3800" b="1">
          <a:solidFill>
            <a:srgbClr val="6E583F"/>
          </a:solidFill>
          <a:latin typeface="Arial" charset="0"/>
        </a:defRPr>
      </a:lvl5pPr>
      <a:lvl6pPr marL="390357" algn="ctr" rtl="0" fontAlgn="base">
        <a:spcBef>
          <a:spcPct val="0"/>
        </a:spcBef>
        <a:spcAft>
          <a:spcPct val="0"/>
        </a:spcAft>
        <a:defRPr sz="3800" b="1">
          <a:solidFill>
            <a:srgbClr val="6E583F"/>
          </a:solidFill>
          <a:latin typeface="Arial" charset="0"/>
        </a:defRPr>
      </a:lvl6pPr>
      <a:lvl7pPr marL="780715" algn="ctr" rtl="0" fontAlgn="base">
        <a:spcBef>
          <a:spcPct val="0"/>
        </a:spcBef>
        <a:spcAft>
          <a:spcPct val="0"/>
        </a:spcAft>
        <a:defRPr sz="3800" b="1">
          <a:solidFill>
            <a:srgbClr val="6E583F"/>
          </a:solidFill>
          <a:latin typeface="Arial" charset="0"/>
        </a:defRPr>
      </a:lvl7pPr>
      <a:lvl8pPr marL="1171072" algn="ctr" rtl="0" fontAlgn="base">
        <a:spcBef>
          <a:spcPct val="0"/>
        </a:spcBef>
        <a:spcAft>
          <a:spcPct val="0"/>
        </a:spcAft>
        <a:defRPr sz="3800" b="1">
          <a:solidFill>
            <a:srgbClr val="6E583F"/>
          </a:solidFill>
          <a:latin typeface="Arial" charset="0"/>
        </a:defRPr>
      </a:lvl8pPr>
      <a:lvl9pPr marL="1561429" algn="ctr" rtl="0" fontAlgn="base">
        <a:spcBef>
          <a:spcPct val="0"/>
        </a:spcBef>
        <a:spcAft>
          <a:spcPct val="0"/>
        </a:spcAft>
        <a:defRPr sz="3800" b="1">
          <a:solidFill>
            <a:srgbClr val="6E583F"/>
          </a:solidFill>
          <a:latin typeface="Arial" charset="0"/>
        </a:defRPr>
      </a:lvl9pPr>
    </p:titleStyle>
    <p:bodyStyle>
      <a:lvl1pPr marL="292768" indent="-292768" algn="l" rtl="0" eaLnBrk="0" fontAlgn="base" hangingPunct="0">
        <a:spcBef>
          <a:spcPct val="20000"/>
        </a:spcBef>
        <a:spcAft>
          <a:spcPct val="0"/>
        </a:spcAft>
        <a:buChar char="•"/>
        <a:defRPr sz="2700">
          <a:solidFill>
            <a:schemeClr val="tx1"/>
          </a:solidFill>
          <a:latin typeface="+mn-lt"/>
          <a:ea typeface="+mn-ea"/>
          <a:cs typeface="+mn-cs"/>
        </a:defRPr>
      </a:lvl1pPr>
      <a:lvl2pPr marL="634331" indent="-243973" algn="l" rtl="0" eaLnBrk="0" fontAlgn="base" hangingPunct="0">
        <a:spcBef>
          <a:spcPct val="20000"/>
        </a:spcBef>
        <a:spcAft>
          <a:spcPct val="0"/>
        </a:spcAft>
        <a:buChar char="–"/>
        <a:defRPr sz="2400">
          <a:solidFill>
            <a:schemeClr val="tx1"/>
          </a:solidFill>
          <a:latin typeface="+mn-lt"/>
        </a:defRPr>
      </a:lvl2pPr>
      <a:lvl3pPr marL="975893" indent="-195179" algn="l" rtl="0" eaLnBrk="0" fontAlgn="base" hangingPunct="0">
        <a:spcBef>
          <a:spcPct val="20000"/>
        </a:spcBef>
        <a:spcAft>
          <a:spcPct val="0"/>
        </a:spcAft>
        <a:buChar char="•"/>
        <a:defRPr sz="2000">
          <a:solidFill>
            <a:schemeClr val="tx1"/>
          </a:solidFill>
          <a:latin typeface="+mn-lt"/>
        </a:defRPr>
      </a:lvl3pPr>
      <a:lvl4pPr marL="1366251" indent="-195179" algn="l" rtl="0" eaLnBrk="0" fontAlgn="base" hangingPunct="0">
        <a:spcBef>
          <a:spcPct val="20000"/>
        </a:spcBef>
        <a:spcAft>
          <a:spcPct val="0"/>
        </a:spcAft>
        <a:buChar char="–"/>
        <a:defRPr sz="1700">
          <a:solidFill>
            <a:schemeClr val="tx1"/>
          </a:solidFill>
          <a:latin typeface="+mn-lt"/>
        </a:defRPr>
      </a:lvl4pPr>
      <a:lvl5pPr marL="1756608" indent="-195179" algn="l" rtl="0" eaLnBrk="0" fontAlgn="base" hangingPunct="0">
        <a:spcBef>
          <a:spcPct val="20000"/>
        </a:spcBef>
        <a:spcAft>
          <a:spcPct val="0"/>
        </a:spcAft>
        <a:buChar char="»"/>
        <a:defRPr sz="1700">
          <a:solidFill>
            <a:schemeClr val="tx1"/>
          </a:solidFill>
          <a:latin typeface="+mn-lt"/>
        </a:defRPr>
      </a:lvl5pPr>
      <a:lvl6pPr marL="2146965" indent="-195179" algn="l" rtl="0" fontAlgn="base">
        <a:spcBef>
          <a:spcPct val="20000"/>
        </a:spcBef>
        <a:spcAft>
          <a:spcPct val="0"/>
        </a:spcAft>
        <a:buChar char="»"/>
        <a:defRPr sz="1700">
          <a:solidFill>
            <a:schemeClr val="tx1"/>
          </a:solidFill>
          <a:latin typeface="+mn-lt"/>
        </a:defRPr>
      </a:lvl6pPr>
      <a:lvl7pPr marL="2537323" indent="-195179" algn="l" rtl="0" fontAlgn="base">
        <a:spcBef>
          <a:spcPct val="20000"/>
        </a:spcBef>
        <a:spcAft>
          <a:spcPct val="0"/>
        </a:spcAft>
        <a:buChar char="»"/>
        <a:defRPr sz="1700">
          <a:solidFill>
            <a:schemeClr val="tx1"/>
          </a:solidFill>
          <a:latin typeface="+mn-lt"/>
        </a:defRPr>
      </a:lvl7pPr>
      <a:lvl8pPr marL="2927680" indent="-195179" algn="l" rtl="0" fontAlgn="base">
        <a:spcBef>
          <a:spcPct val="20000"/>
        </a:spcBef>
        <a:spcAft>
          <a:spcPct val="0"/>
        </a:spcAft>
        <a:buChar char="»"/>
        <a:defRPr sz="1700">
          <a:solidFill>
            <a:schemeClr val="tx1"/>
          </a:solidFill>
          <a:latin typeface="+mn-lt"/>
        </a:defRPr>
      </a:lvl8pPr>
      <a:lvl9pPr marL="3318038" indent="-195179" algn="l" rtl="0" fontAlgn="base">
        <a:spcBef>
          <a:spcPct val="20000"/>
        </a:spcBef>
        <a:spcAft>
          <a:spcPct val="0"/>
        </a:spcAft>
        <a:buChar char="»"/>
        <a:defRPr sz="1700">
          <a:solidFill>
            <a:schemeClr val="tx1"/>
          </a:solidFill>
          <a:latin typeface="+mn-lt"/>
        </a:defRPr>
      </a:lvl9pPr>
    </p:bodyStyle>
    <p:otherStyle>
      <a:defPPr>
        <a:defRPr lang="en-US"/>
      </a:defPPr>
      <a:lvl1pPr marL="0" algn="l" defTabSz="780715" rtl="0" eaLnBrk="1" latinLnBrk="0" hangingPunct="1">
        <a:defRPr sz="1500" kern="1200">
          <a:solidFill>
            <a:schemeClr val="tx1"/>
          </a:solidFill>
          <a:latin typeface="+mn-lt"/>
          <a:ea typeface="+mn-ea"/>
          <a:cs typeface="+mn-cs"/>
        </a:defRPr>
      </a:lvl1pPr>
      <a:lvl2pPr marL="390357" algn="l" defTabSz="780715" rtl="0" eaLnBrk="1" latinLnBrk="0" hangingPunct="1">
        <a:defRPr sz="1500" kern="1200">
          <a:solidFill>
            <a:schemeClr val="tx1"/>
          </a:solidFill>
          <a:latin typeface="+mn-lt"/>
          <a:ea typeface="+mn-ea"/>
          <a:cs typeface="+mn-cs"/>
        </a:defRPr>
      </a:lvl2pPr>
      <a:lvl3pPr marL="780715" algn="l" defTabSz="780715" rtl="0" eaLnBrk="1" latinLnBrk="0" hangingPunct="1">
        <a:defRPr sz="1500" kern="1200">
          <a:solidFill>
            <a:schemeClr val="tx1"/>
          </a:solidFill>
          <a:latin typeface="+mn-lt"/>
          <a:ea typeface="+mn-ea"/>
          <a:cs typeface="+mn-cs"/>
        </a:defRPr>
      </a:lvl3pPr>
      <a:lvl4pPr marL="1171072" algn="l" defTabSz="780715" rtl="0" eaLnBrk="1" latinLnBrk="0" hangingPunct="1">
        <a:defRPr sz="1500" kern="1200">
          <a:solidFill>
            <a:schemeClr val="tx1"/>
          </a:solidFill>
          <a:latin typeface="+mn-lt"/>
          <a:ea typeface="+mn-ea"/>
          <a:cs typeface="+mn-cs"/>
        </a:defRPr>
      </a:lvl4pPr>
      <a:lvl5pPr marL="1561429" algn="l" defTabSz="780715" rtl="0" eaLnBrk="1" latinLnBrk="0" hangingPunct="1">
        <a:defRPr sz="1500" kern="1200">
          <a:solidFill>
            <a:schemeClr val="tx1"/>
          </a:solidFill>
          <a:latin typeface="+mn-lt"/>
          <a:ea typeface="+mn-ea"/>
          <a:cs typeface="+mn-cs"/>
        </a:defRPr>
      </a:lvl5pPr>
      <a:lvl6pPr marL="1951787" algn="l" defTabSz="780715" rtl="0" eaLnBrk="1" latinLnBrk="0" hangingPunct="1">
        <a:defRPr sz="1500" kern="1200">
          <a:solidFill>
            <a:schemeClr val="tx1"/>
          </a:solidFill>
          <a:latin typeface="+mn-lt"/>
          <a:ea typeface="+mn-ea"/>
          <a:cs typeface="+mn-cs"/>
        </a:defRPr>
      </a:lvl6pPr>
      <a:lvl7pPr marL="2342144" algn="l" defTabSz="780715" rtl="0" eaLnBrk="1" latinLnBrk="0" hangingPunct="1">
        <a:defRPr sz="1500" kern="1200">
          <a:solidFill>
            <a:schemeClr val="tx1"/>
          </a:solidFill>
          <a:latin typeface="+mn-lt"/>
          <a:ea typeface="+mn-ea"/>
          <a:cs typeface="+mn-cs"/>
        </a:defRPr>
      </a:lvl7pPr>
      <a:lvl8pPr marL="2732502" algn="l" defTabSz="780715" rtl="0" eaLnBrk="1" latinLnBrk="0" hangingPunct="1">
        <a:defRPr sz="1500" kern="1200">
          <a:solidFill>
            <a:schemeClr val="tx1"/>
          </a:solidFill>
          <a:latin typeface="+mn-lt"/>
          <a:ea typeface="+mn-ea"/>
          <a:cs typeface="+mn-cs"/>
        </a:defRPr>
      </a:lvl8pPr>
      <a:lvl9pPr marL="3122859" algn="l" defTabSz="78071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1.gif"/><Relationship Id="rId7"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tiff"/></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4.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173" y="154784"/>
            <a:ext cx="8071428" cy="939642"/>
          </a:xfrm>
        </p:spPr>
        <p:txBody>
          <a:bodyPr/>
          <a:lstStyle/>
          <a:p>
            <a:r>
              <a:rPr lang="en-US" sz="2000" dirty="0" smtClean="0">
                <a:solidFill>
                  <a:srgbClr val="FFFF00"/>
                </a:solidFill>
              </a:rPr>
              <a:t>Allied Geophysical Lab</a:t>
            </a:r>
            <a:br>
              <a:rPr lang="en-US" sz="2000" dirty="0" smtClean="0">
                <a:solidFill>
                  <a:srgbClr val="FFFF00"/>
                </a:solidFill>
              </a:rPr>
            </a:br>
            <a:r>
              <a:rPr lang="en-US" sz="2000" dirty="0" smtClean="0">
                <a:solidFill>
                  <a:srgbClr val="FFFF00"/>
                </a:solidFill>
              </a:rPr>
              <a:t>Research Presentations</a:t>
            </a:r>
            <a:br>
              <a:rPr lang="en-US" sz="2000" dirty="0" smtClean="0">
                <a:solidFill>
                  <a:srgbClr val="FFFF00"/>
                </a:solidFill>
              </a:rPr>
            </a:br>
            <a:r>
              <a:rPr lang="en-US" sz="2000" dirty="0" smtClean="0">
                <a:solidFill>
                  <a:srgbClr val="FFFF00"/>
                </a:solidFill>
              </a:rPr>
              <a:t>April 2, 2014</a:t>
            </a:r>
            <a:endParaRPr lang="en-US" sz="2000" dirty="0">
              <a:solidFill>
                <a:srgbClr val="FFFF00"/>
              </a:solidFill>
            </a:endParaRPr>
          </a:p>
        </p:txBody>
      </p:sp>
      <p:sp>
        <p:nvSpPr>
          <p:cNvPr id="13" name="TextBox 12"/>
          <p:cNvSpPr txBox="1"/>
          <p:nvPr/>
        </p:nvSpPr>
        <p:spPr>
          <a:xfrm>
            <a:off x="3065758" y="2582954"/>
            <a:ext cx="4836580" cy="1569660"/>
          </a:xfrm>
          <a:prstGeom prst="rect">
            <a:avLst/>
          </a:prstGeom>
          <a:noFill/>
        </p:spPr>
        <p:txBody>
          <a:bodyPr wrap="none" rtlCol="0">
            <a:spAutoFit/>
          </a:bodyPr>
          <a:lstStyle/>
          <a:p>
            <a:r>
              <a:rPr lang="en-US" sz="2000" b="1" dirty="0" smtClean="0">
                <a:solidFill>
                  <a:schemeClr val="bg1"/>
                </a:solidFill>
              </a:rPr>
              <a:t>Fred Hilterman</a:t>
            </a:r>
          </a:p>
          <a:p>
            <a:r>
              <a:rPr lang="en-US" sz="1600" dirty="0" smtClean="0">
                <a:solidFill>
                  <a:schemeClr val="bg1"/>
                </a:solidFill>
              </a:rPr>
              <a:t>Distinguished Research Professor</a:t>
            </a:r>
          </a:p>
          <a:p>
            <a:r>
              <a:rPr lang="en-US" sz="1600" dirty="0">
                <a:solidFill>
                  <a:schemeClr val="bg1"/>
                </a:solidFill>
              </a:rPr>
              <a:t> </a:t>
            </a:r>
            <a:r>
              <a:rPr lang="en-US" sz="1600" dirty="0" smtClean="0">
                <a:solidFill>
                  <a:schemeClr val="bg1"/>
                </a:solidFill>
              </a:rPr>
              <a:t>    </a:t>
            </a:r>
            <a:r>
              <a:rPr lang="en-US" sz="1200" dirty="0" smtClean="0">
                <a:solidFill>
                  <a:schemeClr val="bg1"/>
                </a:solidFill>
              </a:rPr>
              <a:t>EAS, University of Houston</a:t>
            </a:r>
          </a:p>
          <a:p>
            <a:r>
              <a:rPr lang="en-US" sz="1600" dirty="0" smtClean="0">
                <a:solidFill>
                  <a:schemeClr val="bg1"/>
                </a:solidFill>
              </a:rPr>
              <a:t>Chief Scientist</a:t>
            </a:r>
            <a:endParaRPr lang="en-US" sz="1200" dirty="0" smtClean="0">
              <a:solidFill>
                <a:schemeClr val="bg1"/>
              </a:solidFill>
            </a:endParaRPr>
          </a:p>
          <a:p>
            <a:r>
              <a:rPr lang="en-US" sz="1200" dirty="0">
                <a:solidFill>
                  <a:schemeClr val="bg1"/>
                </a:solidFill>
              </a:rPr>
              <a:t> </a:t>
            </a:r>
            <a:r>
              <a:rPr lang="en-US" sz="1200" dirty="0" smtClean="0">
                <a:solidFill>
                  <a:schemeClr val="bg1"/>
                </a:solidFill>
              </a:rPr>
              <a:t>   Geokinetics Data Processing &amp; Integrated Reservoir Geosciences</a:t>
            </a:r>
          </a:p>
          <a:p>
            <a:r>
              <a:rPr lang="en-US" sz="1600" dirty="0" smtClean="0">
                <a:solidFill>
                  <a:schemeClr val="bg1"/>
                </a:solidFill>
              </a:rPr>
              <a:t> </a:t>
            </a:r>
            <a:endParaRPr lang="en-US" sz="1600" dirty="0">
              <a:solidFill>
                <a:schemeClr val="bg1"/>
              </a:solidFill>
            </a:endParaRPr>
          </a:p>
        </p:txBody>
      </p:sp>
      <p:sp>
        <p:nvSpPr>
          <p:cNvPr id="21" name="TextBox 20"/>
          <p:cNvSpPr txBox="1"/>
          <p:nvPr/>
        </p:nvSpPr>
        <p:spPr>
          <a:xfrm>
            <a:off x="2288976" y="1250778"/>
            <a:ext cx="4604146" cy="1077218"/>
          </a:xfrm>
          <a:prstGeom prst="rect">
            <a:avLst/>
          </a:prstGeom>
          <a:solidFill>
            <a:srgbClr val="4C2600"/>
          </a:solidFill>
          <a:ln w="28575">
            <a:noFill/>
          </a:ln>
        </p:spPr>
        <p:txBody>
          <a:bodyPr wrap="none" rtlCol="0">
            <a:spAutoFit/>
          </a:bodyPr>
          <a:lstStyle/>
          <a:p>
            <a:pPr algn="ctr"/>
            <a:r>
              <a:rPr lang="en-US" sz="3200" b="1" dirty="0" smtClean="0">
                <a:solidFill>
                  <a:schemeClr val="bg1"/>
                </a:solidFill>
              </a:rPr>
              <a:t>Near-Surface Events…</a:t>
            </a:r>
          </a:p>
          <a:p>
            <a:pPr algn="ctr"/>
            <a:r>
              <a:rPr lang="en-US" sz="3200" b="1" dirty="0" smtClean="0">
                <a:solidFill>
                  <a:schemeClr val="bg1"/>
                </a:solidFill>
              </a:rPr>
              <a:t>Friend of Foe ?</a:t>
            </a:r>
            <a:endParaRPr lang="en-US" sz="2800" b="1" dirty="0">
              <a:solidFill>
                <a:schemeClr val="bg1"/>
              </a:solidFill>
            </a:endParaRPr>
          </a:p>
        </p:txBody>
      </p:sp>
    </p:spTree>
    <p:extLst>
      <p:ext uri="{BB962C8B-B14F-4D97-AF65-F5344CB8AC3E}">
        <p14:creationId xmlns:p14="http://schemas.microsoft.com/office/powerpoint/2010/main" val="209325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58054" y="2054667"/>
            <a:ext cx="4816116" cy="3066607"/>
            <a:chOff x="2058054" y="2054667"/>
            <a:chExt cx="4816116" cy="3066607"/>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7" name="Group 6"/>
            <p:cNvGrpSpPr/>
            <p:nvPr/>
          </p:nvGrpSpPr>
          <p:grpSpPr>
            <a:xfrm>
              <a:off x="2058054" y="2054668"/>
              <a:ext cx="4795305" cy="2773324"/>
              <a:chOff x="2263859" y="2666629"/>
              <a:chExt cx="5274836" cy="3599330"/>
            </a:xfrm>
          </p:grpSpPr>
          <p:grpSp>
            <p:nvGrpSpPr>
              <p:cNvPr id="8" name="Group 7"/>
              <p:cNvGrpSpPr/>
              <p:nvPr/>
            </p:nvGrpSpPr>
            <p:grpSpPr>
              <a:xfrm>
                <a:off x="2596040" y="2666629"/>
                <a:ext cx="4942655" cy="482255"/>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263859" y="2855000"/>
                <a:ext cx="601172" cy="3410959"/>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grpSp>
      <p:pic>
        <p:nvPicPr>
          <p:cNvPr id="2050" name="Picture 2" descr="H:\fred\Desktop\test_26AG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5"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5" name="Rectangle 44"/>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6" name="Text Box 2"/>
          <p:cNvSpPr txBox="1">
            <a:spLocks noChangeArrowheads="1"/>
          </p:cNvSpPr>
          <p:nvPr/>
        </p:nvSpPr>
        <p:spPr bwMode="auto">
          <a:xfrm>
            <a:off x="1898965" y="0"/>
            <a:ext cx="5300101"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Event Identification – Elastic Model</a:t>
            </a:r>
            <a:endParaRPr lang="en-US" b="1" dirty="0">
              <a:solidFill>
                <a:schemeClr val="bg1"/>
              </a:solidFill>
            </a:endParaRPr>
          </a:p>
        </p:txBody>
      </p:sp>
      <p:sp>
        <p:nvSpPr>
          <p:cNvPr id="47" name="Rectangle 46"/>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8" name="Rectangle 47"/>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9" name="Rectangle 48"/>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0" name="5-Point Star 49"/>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2" name="Oval 51"/>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3" name="Oval 52"/>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4" name="Oval 53"/>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5" name="Oval 54"/>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6" name="Oval 55"/>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7" name="Oval 56"/>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8" name="Oval 57"/>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9" name="Oval 58"/>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0" name="Oval 59"/>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Oval 60"/>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TextBox 64"/>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67" name="TextBox 66"/>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68" name="TextBox 67"/>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69" name="TextBox 68"/>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70" name="TextBox 69"/>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71" name="Rectangle 70"/>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2" name="TextBox 71"/>
          <p:cNvSpPr txBox="1"/>
          <p:nvPr/>
        </p:nvSpPr>
        <p:spPr>
          <a:xfrm>
            <a:off x="4871406" y="845274"/>
            <a:ext cx="4044570" cy="694388"/>
          </a:xfrm>
          <a:prstGeom prst="rect">
            <a:avLst/>
          </a:prstGeom>
          <a:noFill/>
        </p:spPr>
        <p:txBody>
          <a:bodyPr wrap="square" lIns="78071" tIns="39036" rIns="78071" bIns="39036" rtlCol="0">
            <a:spAutoFit/>
          </a:bodyPr>
          <a:lstStyle/>
          <a:p>
            <a:pPr algn="ctr"/>
            <a:r>
              <a:rPr lang="en-US" sz="2000" b="1" dirty="0" smtClean="0">
                <a:solidFill>
                  <a:schemeClr val="bg1"/>
                </a:solidFill>
              </a:rPr>
              <a:t>Near Surface</a:t>
            </a:r>
          </a:p>
          <a:p>
            <a:pPr algn="ctr"/>
            <a:r>
              <a:rPr lang="en-US" sz="2000" b="1" dirty="0" smtClean="0">
                <a:solidFill>
                  <a:schemeClr val="bg1"/>
                </a:solidFill>
              </a:rPr>
              <a:t>Direct, Rayleigh, ???</a:t>
            </a:r>
            <a:endParaRPr lang="en-US" sz="2000" dirty="0"/>
          </a:p>
        </p:txBody>
      </p:sp>
      <p:sp>
        <p:nvSpPr>
          <p:cNvPr id="73" name="Right Brace 72"/>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74"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75" name="Right Brace 74"/>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76"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sp>
        <p:nvSpPr>
          <p:cNvPr id="2" name="TextBox 1"/>
          <p:cNvSpPr txBox="1"/>
          <p:nvPr/>
        </p:nvSpPr>
        <p:spPr>
          <a:xfrm>
            <a:off x="4215951" y="2290045"/>
            <a:ext cx="697627" cy="369332"/>
          </a:xfrm>
          <a:prstGeom prst="rect">
            <a:avLst/>
          </a:prstGeom>
          <a:noFill/>
        </p:spPr>
        <p:txBody>
          <a:bodyPr wrap="none" rtlCol="0">
            <a:spAutoFit/>
          </a:bodyPr>
          <a:lstStyle/>
          <a:p>
            <a:r>
              <a:rPr lang="en-US" b="1" dirty="0" smtClean="0"/>
              <a:t>AGC</a:t>
            </a:r>
            <a:endParaRPr lang="en-US" b="1" dirty="0"/>
          </a:p>
        </p:txBody>
      </p:sp>
      <p:grpSp>
        <p:nvGrpSpPr>
          <p:cNvPr id="78" name="Group 77"/>
          <p:cNvGrpSpPr/>
          <p:nvPr/>
        </p:nvGrpSpPr>
        <p:grpSpPr>
          <a:xfrm>
            <a:off x="3406747" y="2031101"/>
            <a:ext cx="2280605" cy="253916"/>
            <a:chOff x="3406747" y="2031101"/>
            <a:chExt cx="2280605" cy="253916"/>
          </a:xfrm>
        </p:grpSpPr>
        <p:sp>
          <p:nvSpPr>
            <p:cNvPr id="79" name="TextBox 78"/>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80" name="Straight Connector 79"/>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55" name="Group 2054"/>
          <p:cNvGrpSpPr/>
          <p:nvPr/>
        </p:nvGrpSpPr>
        <p:grpSpPr>
          <a:xfrm>
            <a:off x="2548991" y="2376403"/>
            <a:ext cx="4103018" cy="2543555"/>
            <a:chOff x="2548991" y="2376403"/>
            <a:chExt cx="4103018" cy="2543555"/>
          </a:xfrm>
        </p:grpSpPr>
        <p:grpSp>
          <p:nvGrpSpPr>
            <p:cNvPr id="2054" name="Group 2053"/>
            <p:cNvGrpSpPr/>
            <p:nvPr/>
          </p:nvGrpSpPr>
          <p:grpSpPr>
            <a:xfrm>
              <a:off x="2582426" y="2381459"/>
              <a:ext cx="4069583" cy="2527161"/>
              <a:chOff x="2582426" y="2381459"/>
              <a:chExt cx="4069583" cy="2527161"/>
            </a:xfrm>
          </p:grpSpPr>
          <p:cxnSp>
            <p:nvCxnSpPr>
              <p:cNvPr id="3" name="Straight Connector 2"/>
              <p:cNvCxnSpPr/>
              <p:nvPr/>
            </p:nvCxnSpPr>
            <p:spPr>
              <a:xfrm>
                <a:off x="2582426" y="2381459"/>
                <a:ext cx="2783394" cy="2527161"/>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2592475" y="2386484"/>
                <a:ext cx="4059534" cy="1587639"/>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3" name="Group 2052"/>
            <p:cNvGrpSpPr/>
            <p:nvPr/>
          </p:nvGrpSpPr>
          <p:grpSpPr>
            <a:xfrm rot="1320000">
              <a:off x="3720247" y="2793286"/>
              <a:ext cx="1282723" cy="246221"/>
              <a:chOff x="7337386" y="1895070"/>
              <a:chExt cx="1282723" cy="246221"/>
            </a:xfrm>
          </p:grpSpPr>
          <p:sp>
            <p:nvSpPr>
              <p:cNvPr id="2052" name="Rectangle 2051"/>
              <p:cNvSpPr/>
              <p:nvPr/>
            </p:nvSpPr>
            <p:spPr>
              <a:xfrm>
                <a:off x="7371845" y="1904892"/>
                <a:ext cx="1213805" cy="2265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TextBox 2048"/>
              <p:cNvSpPr txBox="1"/>
              <p:nvPr/>
            </p:nvSpPr>
            <p:spPr>
              <a:xfrm>
                <a:off x="7337386" y="1895070"/>
                <a:ext cx="1282723" cy="246221"/>
              </a:xfrm>
              <a:prstGeom prst="rect">
                <a:avLst/>
              </a:prstGeom>
              <a:noFill/>
            </p:spPr>
            <p:txBody>
              <a:bodyPr wrap="none" rtlCol="0">
                <a:spAutoFit/>
              </a:bodyPr>
              <a:lstStyle/>
              <a:p>
                <a:r>
                  <a:rPr lang="en-US" sz="1000" b="1" dirty="0" smtClean="0">
                    <a:solidFill>
                      <a:srgbClr val="FF9900"/>
                    </a:solidFill>
                  </a:rPr>
                  <a:t>P</a:t>
                </a:r>
                <a:r>
                  <a:rPr lang="en-US" sz="1000" b="1" baseline="-25000" dirty="0" smtClean="0">
                    <a:solidFill>
                      <a:srgbClr val="FF9900"/>
                    </a:solidFill>
                  </a:rPr>
                  <a:t>1</a:t>
                </a:r>
                <a:r>
                  <a:rPr lang="en-US" sz="1000" b="1" dirty="0" smtClean="0">
                    <a:solidFill>
                      <a:srgbClr val="FF9900"/>
                    </a:solidFill>
                  </a:rPr>
                  <a:t> – Direct Arrival</a:t>
                </a:r>
                <a:endParaRPr lang="en-US" sz="1000" b="1" dirty="0">
                  <a:solidFill>
                    <a:srgbClr val="FF9900"/>
                  </a:solidFill>
                </a:endParaRPr>
              </a:p>
            </p:txBody>
          </p:sp>
        </p:grpSp>
        <p:grpSp>
          <p:nvGrpSpPr>
            <p:cNvPr id="42" name="Group 41"/>
            <p:cNvGrpSpPr/>
            <p:nvPr/>
          </p:nvGrpSpPr>
          <p:grpSpPr>
            <a:xfrm rot="2520000">
              <a:off x="2958205" y="3342197"/>
              <a:ext cx="1213805" cy="246221"/>
              <a:chOff x="7371845" y="1895069"/>
              <a:chExt cx="1213805" cy="246221"/>
            </a:xfrm>
          </p:grpSpPr>
          <p:sp>
            <p:nvSpPr>
              <p:cNvPr id="43" name="Rectangle 42"/>
              <p:cNvSpPr/>
              <p:nvPr/>
            </p:nvSpPr>
            <p:spPr>
              <a:xfrm>
                <a:off x="7371845" y="1904892"/>
                <a:ext cx="1213805" cy="2265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435972" y="1895069"/>
                <a:ext cx="1085554" cy="246221"/>
              </a:xfrm>
              <a:prstGeom prst="rect">
                <a:avLst/>
              </a:prstGeom>
              <a:noFill/>
            </p:spPr>
            <p:txBody>
              <a:bodyPr wrap="none" rtlCol="0">
                <a:spAutoFit/>
              </a:bodyPr>
              <a:lstStyle/>
              <a:p>
                <a:r>
                  <a:rPr lang="en-US" sz="1000" b="1" dirty="0" smtClean="0">
                    <a:solidFill>
                      <a:srgbClr val="FF9900"/>
                    </a:solidFill>
                  </a:rPr>
                  <a:t>Rayleigh Wave</a:t>
                </a:r>
                <a:endParaRPr lang="en-US" sz="1000" b="1" dirty="0">
                  <a:solidFill>
                    <a:srgbClr val="FF9900"/>
                  </a:solidFill>
                </a:endParaRPr>
              </a:p>
            </p:txBody>
          </p:sp>
        </p:grpSp>
        <p:cxnSp>
          <p:nvCxnSpPr>
            <p:cNvPr id="82" name="Straight Connector 81"/>
            <p:cNvCxnSpPr/>
            <p:nvPr/>
          </p:nvCxnSpPr>
          <p:spPr>
            <a:xfrm>
              <a:off x="2548991" y="2376403"/>
              <a:ext cx="2929317" cy="2543555"/>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2057" name="Group 2056"/>
            <p:cNvGrpSpPr/>
            <p:nvPr/>
          </p:nvGrpSpPr>
          <p:grpSpPr>
            <a:xfrm>
              <a:off x="4482077" y="3942407"/>
              <a:ext cx="480723" cy="293043"/>
              <a:chOff x="7192909" y="3633397"/>
              <a:chExt cx="480723" cy="293043"/>
            </a:xfrm>
          </p:grpSpPr>
          <p:sp>
            <p:nvSpPr>
              <p:cNvPr id="97" name="Rectangle 96"/>
              <p:cNvSpPr/>
              <p:nvPr/>
            </p:nvSpPr>
            <p:spPr>
              <a:xfrm rot="2520000">
                <a:off x="7316620" y="3699863"/>
                <a:ext cx="357012" cy="2265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rot="2520000">
                <a:off x="7192909" y="3633397"/>
                <a:ext cx="458780" cy="246221"/>
              </a:xfrm>
              <a:prstGeom prst="rect">
                <a:avLst/>
              </a:prstGeom>
              <a:noFill/>
            </p:spPr>
            <p:txBody>
              <a:bodyPr wrap="none" rtlCol="0">
                <a:spAutoFit/>
              </a:bodyPr>
              <a:lstStyle/>
              <a:p>
                <a:r>
                  <a:rPr lang="en-US" sz="1000" b="1" dirty="0" smtClean="0">
                    <a:solidFill>
                      <a:srgbClr val="FF9900"/>
                    </a:solidFill>
                  </a:rPr>
                  <a:t>    S</a:t>
                </a:r>
                <a:r>
                  <a:rPr lang="en-US" sz="1000" b="1" baseline="-25000" dirty="0" smtClean="0">
                    <a:solidFill>
                      <a:srgbClr val="FF9900"/>
                    </a:solidFill>
                  </a:rPr>
                  <a:t>1</a:t>
                </a:r>
                <a:endParaRPr lang="en-US" sz="1000" b="1" baseline="-25000" dirty="0">
                  <a:solidFill>
                    <a:srgbClr val="FF9900"/>
                  </a:solidFill>
                </a:endParaRPr>
              </a:p>
            </p:txBody>
          </p:sp>
        </p:grpSp>
      </p:grpSp>
    </p:spTree>
    <p:extLst>
      <p:ext uri="{BB962C8B-B14F-4D97-AF65-F5344CB8AC3E}">
        <p14:creationId xmlns:p14="http://schemas.microsoft.com/office/powerpoint/2010/main" val="40432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58054" y="2054667"/>
            <a:ext cx="4816116" cy="3066607"/>
            <a:chOff x="2058054" y="2054667"/>
            <a:chExt cx="4816116" cy="3066607"/>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7" name="Group 6"/>
            <p:cNvGrpSpPr/>
            <p:nvPr/>
          </p:nvGrpSpPr>
          <p:grpSpPr>
            <a:xfrm>
              <a:off x="2058054" y="2054668"/>
              <a:ext cx="4795305" cy="2773324"/>
              <a:chOff x="2263859" y="2666629"/>
              <a:chExt cx="5274836" cy="3599330"/>
            </a:xfrm>
          </p:grpSpPr>
          <p:grpSp>
            <p:nvGrpSpPr>
              <p:cNvPr id="8" name="Group 7"/>
              <p:cNvGrpSpPr/>
              <p:nvPr/>
            </p:nvGrpSpPr>
            <p:grpSpPr>
              <a:xfrm>
                <a:off x="2596040" y="2666629"/>
                <a:ext cx="4942655" cy="482255"/>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263859" y="2855000"/>
                <a:ext cx="601172" cy="3410959"/>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grpSp>
      <p:pic>
        <p:nvPicPr>
          <p:cNvPr id="2050" name="Picture 2" descr="H:\fred\Desktop\test_26AG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5"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0263" y="2255146"/>
            <a:ext cx="4349565" cy="284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7773" y="2221487"/>
            <a:ext cx="4347665" cy="284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63" name="Group 2062"/>
          <p:cNvGrpSpPr/>
          <p:nvPr/>
        </p:nvGrpSpPr>
        <p:grpSpPr>
          <a:xfrm>
            <a:off x="2530110" y="2655156"/>
            <a:ext cx="4179940" cy="1891982"/>
            <a:chOff x="2530110" y="2655156"/>
            <a:chExt cx="4179940" cy="1891982"/>
          </a:xfrm>
        </p:grpSpPr>
        <p:grpSp>
          <p:nvGrpSpPr>
            <p:cNvPr id="2061" name="Group 2060"/>
            <p:cNvGrpSpPr/>
            <p:nvPr/>
          </p:nvGrpSpPr>
          <p:grpSpPr>
            <a:xfrm>
              <a:off x="2530110" y="2655156"/>
              <a:ext cx="607859" cy="1891982"/>
              <a:chOff x="2530110" y="2655156"/>
              <a:chExt cx="607859" cy="1891982"/>
            </a:xfrm>
          </p:grpSpPr>
          <p:grpSp>
            <p:nvGrpSpPr>
              <p:cNvPr id="2049" name="Group 2048"/>
              <p:cNvGrpSpPr/>
              <p:nvPr/>
            </p:nvGrpSpPr>
            <p:grpSpPr>
              <a:xfrm>
                <a:off x="2570570" y="2655156"/>
                <a:ext cx="552366" cy="246221"/>
                <a:chOff x="4650416" y="818264"/>
                <a:chExt cx="552366" cy="246221"/>
              </a:xfrm>
            </p:grpSpPr>
            <p:sp>
              <p:nvSpPr>
                <p:cNvPr id="2048" name="Rectangle 2047"/>
                <p:cNvSpPr/>
                <p:nvPr/>
              </p:nvSpPr>
              <p:spPr>
                <a:xfrm>
                  <a:off x="4680260" y="839550"/>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50416" y="818264"/>
                  <a:ext cx="537327"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nvGrpSpPr>
              <p:cNvPr id="2054" name="Group 2053"/>
              <p:cNvGrpSpPr/>
              <p:nvPr/>
            </p:nvGrpSpPr>
            <p:grpSpPr>
              <a:xfrm>
                <a:off x="2530110" y="3197321"/>
                <a:ext cx="607859" cy="246221"/>
                <a:chOff x="5402784" y="858723"/>
                <a:chExt cx="607859" cy="246221"/>
              </a:xfrm>
            </p:grpSpPr>
            <p:sp>
              <p:nvSpPr>
                <p:cNvPr id="45" name="Rectangle 44"/>
                <p:cNvSpPr/>
                <p:nvPr/>
              </p:nvSpPr>
              <p:spPr>
                <a:xfrm>
                  <a:off x="5467894" y="880009"/>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02784" y="858723"/>
                  <a:ext cx="607859" cy="246221"/>
                </a:xfrm>
                <a:prstGeom prst="rect">
                  <a:avLst/>
                </a:prstGeom>
                <a:noFill/>
              </p:spPr>
              <p:txBody>
                <a:bodyPr wrap="none" rtlCol="0">
                  <a:spAutoFit/>
                </a:bodyPr>
                <a:lstStyle/>
                <a:p>
                  <a:r>
                    <a:rPr lang="en-US" sz="1000" b="1" dirty="0" smtClean="0">
                      <a:solidFill>
                        <a:srgbClr val="FF0000"/>
                      </a:solidFill>
                    </a:rPr>
                    <a:t>2(P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nvGrpSpPr>
              <p:cNvPr id="2055" name="Group 2054"/>
              <p:cNvGrpSpPr/>
              <p:nvPr/>
            </p:nvGrpSpPr>
            <p:grpSpPr>
              <a:xfrm>
                <a:off x="2530110" y="3767518"/>
                <a:ext cx="607859" cy="246221"/>
                <a:chOff x="6050146" y="1315631"/>
                <a:chExt cx="607859" cy="246221"/>
              </a:xfrm>
            </p:grpSpPr>
            <p:sp>
              <p:nvSpPr>
                <p:cNvPr id="46" name="Rectangle 45"/>
                <p:cNvSpPr/>
                <p:nvPr/>
              </p:nvSpPr>
              <p:spPr>
                <a:xfrm>
                  <a:off x="6115256" y="1336917"/>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050146" y="1315631"/>
                  <a:ext cx="607859" cy="246221"/>
                </a:xfrm>
                <a:prstGeom prst="rect">
                  <a:avLst/>
                </a:prstGeom>
                <a:noFill/>
              </p:spPr>
              <p:txBody>
                <a:bodyPr wrap="none" rtlCol="0">
                  <a:spAutoFit/>
                </a:bodyPr>
                <a:lstStyle/>
                <a:p>
                  <a:r>
                    <a:rPr lang="en-US" sz="1000" b="1" dirty="0" smtClean="0">
                      <a:solidFill>
                        <a:srgbClr val="FF0000"/>
                      </a:solidFill>
                    </a:rPr>
                    <a:t>3(P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nvGrpSpPr>
              <p:cNvPr id="2056" name="Group 2055"/>
              <p:cNvGrpSpPr/>
              <p:nvPr/>
            </p:nvGrpSpPr>
            <p:grpSpPr>
              <a:xfrm>
                <a:off x="2530110" y="4300917"/>
                <a:ext cx="607859" cy="246221"/>
                <a:chOff x="7021190" y="1371600"/>
                <a:chExt cx="607859" cy="246221"/>
              </a:xfrm>
            </p:grpSpPr>
            <p:sp>
              <p:nvSpPr>
                <p:cNvPr id="47" name="Rectangle 46"/>
                <p:cNvSpPr/>
                <p:nvPr/>
              </p:nvSpPr>
              <p:spPr>
                <a:xfrm>
                  <a:off x="7086300" y="1392886"/>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021190" y="1371600"/>
                  <a:ext cx="607859" cy="246221"/>
                </a:xfrm>
                <a:prstGeom prst="rect">
                  <a:avLst/>
                </a:prstGeom>
                <a:noFill/>
              </p:spPr>
              <p:txBody>
                <a:bodyPr wrap="none" rtlCol="0">
                  <a:spAutoFit/>
                </a:bodyPr>
                <a:lstStyle/>
                <a:p>
                  <a:r>
                    <a:rPr lang="en-US" sz="1000" b="1" dirty="0" smtClean="0">
                      <a:solidFill>
                        <a:srgbClr val="FF0000"/>
                      </a:solidFill>
                    </a:rPr>
                    <a:t>4(P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grpSp>
          <p:nvGrpSpPr>
            <p:cNvPr id="2062" name="Group 2061"/>
            <p:cNvGrpSpPr/>
            <p:nvPr/>
          </p:nvGrpSpPr>
          <p:grpSpPr>
            <a:xfrm>
              <a:off x="4793258" y="3177093"/>
              <a:ext cx="1916792" cy="1358349"/>
              <a:chOff x="4793258" y="3177093"/>
              <a:chExt cx="1916792" cy="1358349"/>
            </a:xfrm>
          </p:grpSpPr>
          <p:grpSp>
            <p:nvGrpSpPr>
              <p:cNvPr id="2060" name="Group 2059"/>
              <p:cNvGrpSpPr/>
              <p:nvPr/>
            </p:nvGrpSpPr>
            <p:grpSpPr>
              <a:xfrm>
                <a:off x="5198577" y="3754196"/>
                <a:ext cx="1155640" cy="246221"/>
                <a:chOff x="7270138" y="2532299"/>
                <a:chExt cx="1155640" cy="246221"/>
              </a:xfrm>
            </p:grpSpPr>
            <p:sp>
              <p:nvSpPr>
                <p:cNvPr id="56" name="Rectangle 55"/>
                <p:cNvSpPr/>
                <p:nvPr/>
              </p:nvSpPr>
              <p:spPr>
                <a:xfrm rot="840000">
                  <a:off x="7270138" y="2553585"/>
                  <a:ext cx="1155640"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840000">
                  <a:off x="7325219" y="2532299"/>
                  <a:ext cx="1045479"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nvGrpSpPr>
              <p:cNvPr id="2057" name="Group 2056"/>
              <p:cNvGrpSpPr/>
              <p:nvPr/>
            </p:nvGrpSpPr>
            <p:grpSpPr>
              <a:xfrm rot="840000">
                <a:off x="4793258" y="3177093"/>
                <a:ext cx="702486" cy="246221"/>
                <a:chOff x="5270688" y="1178360"/>
                <a:chExt cx="702486" cy="246221"/>
              </a:xfrm>
            </p:grpSpPr>
            <p:sp>
              <p:nvSpPr>
                <p:cNvPr id="53" name="Rectangle 52"/>
                <p:cNvSpPr/>
                <p:nvPr/>
              </p:nvSpPr>
              <p:spPr>
                <a:xfrm>
                  <a:off x="5270688" y="1199646"/>
                  <a:ext cx="702486"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275522" y="1178360"/>
                  <a:ext cx="692818" cy="246221"/>
                </a:xfrm>
                <a:prstGeom prst="rect">
                  <a:avLst/>
                </a:prstGeom>
                <a:noFill/>
              </p:spPr>
              <p:txBody>
                <a:bodyPr wrap="none" rtlCol="0">
                  <a:spAutoFit/>
                </a:bodyPr>
                <a:lstStyle/>
                <a:p>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nvGrpSpPr>
              <p:cNvPr id="2059" name="Group 2058"/>
              <p:cNvGrpSpPr/>
              <p:nvPr/>
            </p:nvGrpSpPr>
            <p:grpSpPr>
              <a:xfrm rot="840000">
                <a:off x="5616481" y="4289221"/>
                <a:ext cx="1093569" cy="246221"/>
                <a:chOff x="6814103" y="1481284"/>
                <a:chExt cx="1093569" cy="246221"/>
              </a:xfrm>
            </p:grpSpPr>
            <p:sp>
              <p:nvSpPr>
                <p:cNvPr id="55" name="Rectangle 54"/>
                <p:cNvSpPr/>
                <p:nvPr/>
              </p:nvSpPr>
              <p:spPr>
                <a:xfrm>
                  <a:off x="6830945" y="1502570"/>
                  <a:ext cx="1059884"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814103" y="1481284"/>
                  <a:ext cx="1093569" cy="246221"/>
                </a:xfrm>
                <a:prstGeom prst="rect">
                  <a:avLst/>
                </a:prstGeom>
                <a:noFill/>
              </p:spPr>
              <p:txBody>
                <a:bodyPr wrap="none" rtlCol="0">
                  <a:spAutoFit/>
                </a:bodyPr>
                <a:lstStyle/>
                <a:p>
                  <a:r>
                    <a:rPr lang="en-US" sz="1000" b="1" dirty="0" smtClean="0">
                      <a:solidFill>
                        <a:srgbClr val="FF0000"/>
                      </a:solidFill>
                    </a:rPr>
                    <a:t>2(P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grpSp>
      <p:sp>
        <p:nvSpPr>
          <p:cNvPr id="62" name="Rectangle 61"/>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Rectangle 63"/>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Rectangle 64"/>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6" name="Rectangle 65"/>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7" name="5-Point Star 66"/>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9" name="Oval 68"/>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Oval 69"/>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Oval 70"/>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2" name="Oval 71"/>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3" name="Oval 72"/>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Oval 73"/>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Oval 74"/>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Oval 75"/>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7" name="Oval 76"/>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8" name="Oval 77"/>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9" name="Oval 78"/>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2" name="TextBox 81"/>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84" name="TextBox 83"/>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85" name="TextBox 84"/>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86" name="TextBox 85"/>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87" name="TextBox 86"/>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8" name="Rectangle 87"/>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0" name="TextBox 89"/>
          <p:cNvSpPr txBox="1"/>
          <p:nvPr/>
        </p:nvSpPr>
        <p:spPr>
          <a:xfrm>
            <a:off x="5158893" y="854799"/>
            <a:ext cx="3469595" cy="694388"/>
          </a:xfrm>
          <a:prstGeom prst="rect">
            <a:avLst/>
          </a:prstGeom>
          <a:noFill/>
        </p:spPr>
        <p:txBody>
          <a:bodyPr wrap="square" lIns="78071" tIns="39036" rIns="78071" bIns="39036" rtlCol="0">
            <a:spAutoFit/>
          </a:bodyPr>
          <a:lstStyle/>
          <a:p>
            <a:r>
              <a:rPr lang="en-US" sz="2000" b="1" dirty="0" smtClean="0">
                <a:solidFill>
                  <a:schemeClr val="bg1"/>
                </a:solidFill>
              </a:rPr>
              <a:t>     Reflections: P</a:t>
            </a:r>
            <a:r>
              <a:rPr lang="en-US" sz="2000" b="1" baseline="-25000" dirty="0" smtClean="0">
                <a:solidFill>
                  <a:schemeClr val="bg1"/>
                </a:solidFill>
              </a:rPr>
              <a:t>1</a:t>
            </a:r>
            <a:r>
              <a:rPr lang="en-US" sz="2000" b="1" dirty="0" smtClean="0">
                <a:solidFill>
                  <a:schemeClr val="bg1"/>
                </a:solidFill>
              </a:rPr>
              <a:t>P</a:t>
            </a:r>
            <a:r>
              <a:rPr lang="en-US" sz="2000" b="1" baseline="-25000" dirty="0" smtClean="0">
                <a:solidFill>
                  <a:schemeClr val="bg1"/>
                </a:solidFill>
              </a:rPr>
              <a:t>1</a:t>
            </a:r>
            <a:r>
              <a:rPr lang="en-US" sz="2000" b="1" dirty="0" smtClean="0">
                <a:solidFill>
                  <a:schemeClr val="bg1"/>
                </a:solidFill>
              </a:rPr>
              <a:t>   </a:t>
            </a:r>
          </a:p>
          <a:p>
            <a:r>
              <a:rPr lang="en-US" sz="2000" b="1" dirty="0" smtClean="0">
                <a:solidFill>
                  <a:schemeClr val="bg1"/>
                </a:solidFill>
              </a:rPr>
              <a:t>    Head Waves: P</a:t>
            </a:r>
            <a:r>
              <a:rPr lang="en-US" sz="2000" b="1" baseline="-25000" dirty="0" smtClean="0">
                <a:solidFill>
                  <a:schemeClr val="bg1"/>
                </a:solidFill>
              </a:rPr>
              <a:t>1</a:t>
            </a:r>
            <a:r>
              <a:rPr lang="en-US" sz="2000" b="1" dirty="0" smtClean="0">
                <a:solidFill>
                  <a:schemeClr val="bg1"/>
                </a:solidFill>
              </a:rPr>
              <a:t>P</a:t>
            </a:r>
            <a:r>
              <a:rPr lang="en-US" sz="2000" b="1" baseline="-25000" dirty="0" smtClean="0">
                <a:solidFill>
                  <a:schemeClr val="bg1"/>
                </a:solidFill>
              </a:rPr>
              <a:t>2</a:t>
            </a:r>
            <a:r>
              <a:rPr lang="en-US" sz="2000" b="1" dirty="0" smtClean="0">
                <a:solidFill>
                  <a:schemeClr val="bg1"/>
                </a:solidFill>
              </a:rPr>
              <a:t>P</a:t>
            </a:r>
            <a:r>
              <a:rPr lang="en-US" sz="2000" b="1" baseline="-25000" dirty="0" smtClean="0">
                <a:solidFill>
                  <a:schemeClr val="bg1"/>
                </a:solidFill>
              </a:rPr>
              <a:t>1</a:t>
            </a:r>
            <a:endParaRPr lang="en-US" sz="2000" baseline="-25000" dirty="0"/>
          </a:p>
        </p:txBody>
      </p:sp>
      <p:sp>
        <p:nvSpPr>
          <p:cNvPr id="89" name="Right Brace 88"/>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1"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2" name="Right Brace 91"/>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3"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95" name="Group 94"/>
          <p:cNvGrpSpPr/>
          <p:nvPr/>
        </p:nvGrpSpPr>
        <p:grpSpPr>
          <a:xfrm>
            <a:off x="3406747" y="2031101"/>
            <a:ext cx="2280605" cy="253916"/>
            <a:chOff x="3406747" y="2031101"/>
            <a:chExt cx="2280605" cy="253916"/>
          </a:xfrm>
        </p:grpSpPr>
        <p:sp>
          <p:nvSpPr>
            <p:cNvPr id="96" name="TextBox 95"/>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97" name="Straight Connector 96"/>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4215951" y="2290045"/>
            <a:ext cx="697627" cy="369332"/>
          </a:xfrm>
          <a:prstGeom prst="rect">
            <a:avLst/>
          </a:prstGeom>
          <a:noFill/>
        </p:spPr>
        <p:txBody>
          <a:bodyPr wrap="none" rtlCol="0">
            <a:spAutoFit/>
          </a:bodyPr>
          <a:lstStyle/>
          <a:p>
            <a:r>
              <a:rPr lang="en-US" b="1" dirty="0" smtClean="0"/>
              <a:t>AGC</a:t>
            </a:r>
            <a:endParaRPr lang="en-US" b="1" dirty="0"/>
          </a:p>
        </p:txBody>
      </p:sp>
      <p:sp>
        <p:nvSpPr>
          <p:cNvPr id="94" name="Text Box 2"/>
          <p:cNvSpPr txBox="1">
            <a:spLocks noChangeArrowheads="1"/>
          </p:cNvSpPr>
          <p:nvPr/>
        </p:nvSpPr>
        <p:spPr bwMode="auto">
          <a:xfrm>
            <a:off x="1898965" y="0"/>
            <a:ext cx="5300101"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Event Identification – Elastic Model</a:t>
            </a:r>
            <a:endParaRPr lang="en-US" b="1" dirty="0">
              <a:solidFill>
                <a:schemeClr val="bg1"/>
              </a:solidFill>
            </a:endParaRPr>
          </a:p>
        </p:txBody>
      </p:sp>
      <p:grpSp>
        <p:nvGrpSpPr>
          <p:cNvPr id="2" name="Group 1"/>
          <p:cNvGrpSpPr/>
          <p:nvPr/>
        </p:nvGrpSpPr>
        <p:grpSpPr>
          <a:xfrm>
            <a:off x="2569221" y="2386484"/>
            <a:ext cx="5289168" cy="1713079"/>
            <a:chOff x="2569221" y="2386484"/>
            <a:chExt cx="5289168" cy="1713079"/>
          </a:xfrm>
        </p:grpSpPr>
        <p:cxnSp>
          <p:nvCxnSpPr>
            <p:cNvPr id="113" name="Straight Connector 112"/>
            <p:cNvCxnSpPr/>
            <p:nvPr/>
          </p:nvCxnSpPr>
          <p:spPr>
            <a:xfrm>
              <a:off x="2569221" y="2386484"/>
              <a:ext cx="4059534" cy="1587639"/>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6644584" y="3853342"/>
              <a:ext cx="1213805" cy="246221"/>
              <a:chOff x="7371845" y="1895070"/>
              <a:chExt cx="1213805" cy="246221"/>
            </a:xfrm>
          </p:grpSpPr>
          <p:sp>
            <p:nvSpPr>
              <p:cNvPr id="110" name="Rectangle 109"/>
              <p:cNvSpPr/>
              <p:nvPr/>
            </p:nvSpPr>
            <p:spPr>
              <a:xfrm>
                <a:off x="7371845" y="1904892"/>
                <a:ext cx="1213805" cy="2265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7471238" y="1895070"/>
                <a:ext cx="1015021" cy="246221"/>
              </a:xfrm>
              <a:prstGeom prst="rect">
                <a:avLst/>
              </a:prstGeom>
              <a:noFill/>
            </p:spPr>
            <p:txBody>
              <a:bodyPr wrap="none" rtlCol="0">
                <a:spAutoFit/>
              </a:bodyPr>
              <a:lstStyle/>
              <a:p>
                <a:r>
                  <a:rPr lang="en-US" sz="1000" b="1" dirty="0" smtClean="0">
                    <a:solidFill>
                      <a:srgbClr val="008000"/>
                    </a:solidFill>
                  </a:rPr>
                  <a:t>Asymptote P</a:t>
                </a:r>
                <a:r>
                  <a:rPr lang="en-US" sz="1000" b="1" baseline="-25000" dirty="0" smtClean="0">
                    <a:solidFill>
                      <a:srgbClr val="008000"/>
                    </a:solidFill>
                  </a:rPr>
                  <a:t>1</a:t>
                </a:r>
                <a:endParaRPr lang="en-US" sz="1000" b="1" baseline="-25000" dirty="0">
                  <a:solidFill>
                    <a:srgbClr val="008000"/>
                  </a:solidFill>
                </a:endParaRPr>
              </a:p>
            </p:txBody>
          </p:sp>
        </p:grpSp>
      </p:grpSp>
    </p:spTree>
    <p:extLst>
      <p:ext uri="{BB962C8B-B14F-4D97-AF65-F5344CB8AC3E}">
        <p14:creationId xmlns:p14="http://schemas.microsoft.com/office/powerpoint/2010/main" val="22211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58054" y="2054667"/>
            <a:ext cx="4816116" cy="3066607"/>
            <a:chOff x="2058054" y="2054667"/>
            <a:chExt cx="4816116" cy="3066607"/>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7" name="Group 6"/>
            <p:cNvGrpSpPr/>
            <p:nvPr/>
          </p:nvGrpSpPr>
          <p:grpSpPr>
            <a:xfrm>
              <a:off x="2058054" y="2054668"/>
              <a:ext cx="4795305" cy="2773324"/>
              <a:chOff x="2263859" y="2666629"/>
              <a:chExt cx="5274836" cy="3599330"/>
            </a:xfrm>
          </p:grpSpPr>
          <p:grpSp>
            <p:nvGrpSpPr>
              <p:cNvPr id="8" name="Group 7"/>
              <p:cNvGrpSpPr/>
              <p:nvPr/>
            </p:nvGrpSpPr>
            <p:grpSpPr>
              <a:xfrm>
                <a:off x="2596040" y="2666629"/>
                <a:ext cx="4942655" cy="482255"/>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263859" y="2855000"/>
                <a:ext cx="601172" cy="3410959"/>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grpSp>
      <p:pic>
        <p:nvPicPr>
          <p:cNvPr id="2050" name="Picture 2" descr="H:\fred\Desktop\test_26AG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5"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450" y="1976439"/>
            <a:ext cx="4724838" cy="299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6173" y="1995132"/>
            <a:ext cx="5771821" cy="298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2" name="Group 2051"/>
          <p:cNvGrpSpPr/>
          <p:nvPr/>
        </p:nvGrpSpPr>
        <p:grpSpPr>
          <a:xfrm>
            <a:off x="2561128" y="2978837"/>
            <a:ext cx="4157014" cy="1912655"/>
            <a:chOff x="2561128" y="2978837"/>
            <a:chExt cx="4157014" cy="1912655"/>
          </a:xfrm>
        </p:grpSpPr>
        <p:grpSp>
          <p:nvGrpSpPr>
            <p:cNvPr id="2049" name="Group 2048"/>
            <p:cNvGrpSpPr/>
            <p:nvPr/>
          </p:nvGrpSpPr>
          <p:grpSpPr>
            <a:xfrm>
              <a:off x="4137804" y="3379394"/>
              <a:ext cx="2580338" cy="1512098"/>
              <a:chOff x="4137804" y="3379394"/>
              <a:chExt cx="2580338" cy="1512098"/>
            </a:xfrm>
          </p:grpSpPr>
          <p:grpSp>
            <p:nvGrpSpPr>
              <p:cNvPr id="42" name="Group 41"/>
              <p:cNvGrpSpPr/>
              <p:nvPr/>
            </p:nvGrpSpPr>
            <p:grpSpPr>
              <a:xfrm>
                <a:off x="4690051" y="3988865"/>
                <a:ext cx="1155640" cy="246221"/>
                <a:chOff x="7270138" y="2532299"/>
                <a:chExt cx="1155640" cy="246221"/>
              </a:xfrm>
            </p:grpSpPr>
            <p:sp>
              <p:nvSpPr>
                <p:cNvPr id="49" name="Rectangle 48"/>
                <p:cNvSpPr/>
                <p:nvPr/>
              </p:nvSpPr>
              <p:spPr>
                <a:xfrm rot="840000">
                  <a:off x="7270138" y="2553585"/>
                  <a:ext cx="1155640"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840000">
                  <a:off x="7325219" y="2532299"/>
                  <a:ext cx="1045479"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S</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nvGrpSpPr>
              <p:cNvPr id="43" name="Group 42"/>
              <p:cNvGrpSpPr/>
              <p:nvPr/>
            </p:nvGrpSpPr>
            <p:grpSpPr>
              <a:xfrm rot="840000">
                <a:off x="4137804" y="3379394"/>
                <a:ext cx="702486" cy="246221"/>
                <a:chOff x="5270688" y="1178360"/>
                <a:chExt cx="702486" cy="246221"/>
              </a:xfrm>
            </p:grpSpPr>
            <p:sp>
              <p:nvSpPr>
                <p:cNvPr id="47" name="Rectangle 46"/>
                <p:cNvSpPr/>
                <p:nvPr/>
              </p:nvSpPr>
              <p:spPr>
                <a:xfrm>
                  <a:off x="5270688" y="1199646"/>
                  <a:ext cx="702486"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275522" y="1178360"/>
                  <a:ext cx="692818" cy="246221"/>
                </a:xfrm>
                <a:prstGeom prst="rect">
                  <a:avLst/>
                </a:prstGeom>
                <a:noFill/>
              </p:spPr>
              <p:txBody>
                <a:bodyPr wrap="none" rtlCol="0">
                  <a:spAutoFit/>
                </a:bodyPr>
                <a:lstStyle/>
                <a:p>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S</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nvGrpSpPr>
              <p:cNvPr id="44" name="Group 43"/>
              <p:cNvGrpSpPr/>
              <p:nvPr/>
            </p:nvGrpSpPr>
            <p:grpSpPr>
              <a:xfrm rot="840000">
                <a:off x="5624573" y="4645271"/>
                <a:ext cx="1093569" cy="246221"/>
                <a:chOff x="6814103" y="1481284"/>
                <a:chExt cx="1093569" cy="246221"/>
              </a:xfrm>
            </p:grpSpPr>
            <p:sp>
              <p:nvSpPr>
                <p:cNvPr id="45" name="Rectangle 44"/>
                <p:cNvSpPr/>
                <p:nvPr/>
              </p:nvSpPr>
              <p:spPr>
                <a:xfrm>
                  <a:off x="6830945" y="1502570"/>
                  <a:ext cx="1059884"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814103" y="1481284"/>
                  <a:ext cx="1093569" cy="246221"/>
                </a:xfrm>
                <a:prstGeom prst="rect">
                  <a:avLst/>
                </a:prstGeom>
                <a:noFill/>
              </p:spPr>
              <p:txBody>
                <a:bodyPr wrap="none" rtlCol="0">
                  <a:spAutoFit/>
                </a:bodyPr>
                <a:lstStyle/>
                <a:p>
                  <a:r>
                    <a:rPr lang="en-US" sz="1000" b="1" dirty="0" smtClean="0">
                      <a:solidFill>
                        <a:srgbClr val="FF0000"/>
                      </a:solidFill>
                    </a:rPr>
                    <a:t>2(P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S</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grpSp>
          <p:nvGrpSpPr>
            <p:cNvPr id="2048" name="Group 2047"/>
            <p:cNvGrpSpPr/>
            <p:nvPr/>
          </p:nvGrpSpPr>
          <p:grpSpPr>
            <a:xfrm>
              <a:off x="2561128" y="2978837"/>
              <a:ext cx="1009122" cy="1899400"/>
              <a:chOff x="2561128" y="2978837"/>
              <a:chExt cx="1009122" cy="1899400"/>
            </a:xfrm>
          </p:grpSpPr>
          <p:grpSp>
            <p:nvGrpSpPr>
              <p:cNvPr id="51" name="Group 50"/>
              <p:cNvGrpSpPr/>
              <p:nvPr/>
            </p:nvGrpSpPr>
            <p:grpSpPr>
              <a:xfrm>
                <a:off x="2570570" y="2978837"/>
                <a:ext cx="552366" cy="246221"/>
                <a:chOff x="4650416" y="818264"/>
                <a:chExt cx="552366" cy="246221"/>
              </a:xfrm>
            </p:grpSpPr>
            <p:sp>
              <p:nvSpPr>
                <p:cNvPr id="61" name="Rectangle 60"/>
                <p:cNvSpPr/>
                <p:nvPr/>
              </p:nvSpPr>
              <p:spPr>
                <a:xfrm>
                  <a:off x="4680260" y="839550"/>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sp>
              <p:nvSpPr>
                <p:cNvPr id="62" name="TextBox 61"/>
                <p:cNvSpPr txBox="1"/>
                <p:nvPr/>
              </p:nvSpPr>
              <p:spPr>
                <a:xfrm>
                  <a:off x="4650416" y="818264"/>
                  <a:ext cx="537327" cy="246221"/>
                </a:xfrm>
                <a:prstGeom prst="rect">
                  <a:avLst/>
                </a:prstGeom>
                <a:noFill/>
              </p:spPr>
              <p:txBody>
                <a:bodyPr wrap="none" rtlCol="0">
                  <a:spAutoFit/>
                </a:bodyPr>
                <a:lstStyle/>
                <a:p>
                  <a:r>
                    <a:rPr lang="en-US" sz="1000" b="1" dirty="0" smtClean="0">
                      <a:solidFill>
                        <a:srgbClr val="008000"/>
                      </a:solidFill>
                    </a:rPr>
                    <a:t>(P</a:t>
                  </a:r>
                  <a:r>
                    <a:rPr lang="en-US" sz="1000" b="1" baseline="-25000" dirty="0" smtClean="0">
                      <a:solidFill>
                        <a:srgbClr val="008000"/>
                      </a:solidFill>
                    </a:rPr>
                    <a:t>1</a:t>
                  </a:r>
                  <a:r>
                    <a:rPr lang="en-US" sz="1000" b="1" dirty="0" smtClean="0">
                      <a:solidFill>
                        <a:srgbClr val="008000"/>
                      </a:solidFill>
                    </a:rPr>
                    <a:t>S</a:t>
                  </a:r>
                  <a:r>
                    <a:rPr lang="en-US" sz="1000" b="1" baseline="-25000" dirty="0" smtClean="0">
                      <a:solidFill>
                        <a:srgbClr val="008000"/>
                      </a:solidFill>
                    </a:rPr>
                    <a:t>1</a:t>
                  </a:r>
                  <a:r>
                    <a:rPr lang="en-US" sz="1000" b="1" dirty="0" smtClean="0">
                      <a:solidFill>
                        <a:srgbClr val="008000"/>
                      </a:solidFill>
                    </a:rPr>
                    <a:t>)</a:t>
                  </a:r>
                  <a:endParaRPr lang="en-US" sz="1000" b="1" dirty="0">
                    <a:solidFill>
                      <a:srgbClr val="008000"/>
                    </a:solidFill>
                  </a:endParaRPr>
                </a:p>
              </p:txBody>
            </p:sp>
          </p:grpSp>
          <p:grpSp>
            <p:nvGrpSpPr>
              <p:cNvPr id="2" name="Group 1"/>
              <p:cNvGrpSpPr/>
              <p:nvPr/>
            </p:nvGrpSpPr>
            <p:grpSpPr>
              <a:xfrm>
                <a:off x="2587427" y="3529094"/>
                <a:ext cx="972507" cy="246221"/>
                <a:chOff x="6924759" y="688790"/>
                <a:chExt cx="972507" cy="246221"/>
              </a:xfrm>
            </p:grpSpPr>
            <p:sp>
              <p:nvSpPr>
                <p:cNvPr id="65" name="Rectangle 64"/>
                <p:cNvSpPr/>
                <p:nvPr/>
              </p:nvSpPr>
              <p:spPr>
                <a:xfrm>
                  <a:off x="6932006" y="710076"/>
                  <a:ext cx="965260"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924759" y="688790"/>
                  <a:ext cx="889987"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8000"/>
                      </a:solidFill>
                    </a:rPr>
                    <a:t>(P</a:t>
                  </a:r>
                  <a:r>
                    <a:rPr lang="en-US" sz="1000" b="1" baseline="-25000" dirty="0" smtClean="0">
                      <a:solidFill>
                        <a:srgbClr val="008000"/>
                      </a:solidFill>
                    </a:rPr>
                    <a:t>1</a:t>
                  </a:r>
                  <a:r>
                    <a:rPr lang="en-US" sz="1000" b="1" dirty="0" smtClean="0">
                      <a:solidFill>
                        <a:srgbClr val="008000"/>
                      </a:solidFill>
                    </a:rPr>
                    <a:t>S</a:t>
                  </a:r>
                  <a:r>
                    <a:rPr lang="en-US" sz="1000" b="1" baseline="-25000" dirty="0" smtClean="0">
                      <a:solidFill>
                        <a:srgbClr val="008000"/>
                      </a:solidFill>
                    </a:rPr>
                    <a:t>1</a:t>
                  </a:r>
                  <a:r>
                    <a:rPr lang="en-US" sz="1000" b="1" dirty="0" smtClean="0">
                      <a:solidFill>
                        <a:srgbClr val="008000"/>
                      </a:solidFill>
                    </a:rPr>
                    <a:t>)</a:t>
                  </a:r>
                  <a:endParaRPr lang="en-US" sz="1000" b="1" dirty="0">
                    <a:solidFill>
                      <a:srgbClr val="008000"/>
                    </a:solidFill>
                  </a:endParaRPr>
                </a:p>
              </p:txBody>
            </p:sp>
          </p:grpSp>
          <p:grpSp>
            <p:nvGrpSpPr>
              <p:cNvPr id="3" name="Group 2"/>
              <p:cNvGrpSpPr/>
              <p:nvPr/>
            </p:nvGrpSpPr>
            <p:grpSpPr>
              <a:xfrm>
                <a:off x="2562476" y="4076510"/>
                <a:ext cx="1007774" cy="246221"/>
                <a:chOff x="6964543" y="1106733"/>
                <a:chExt cx="1007774" cy="246221"/>
              </a:xfrm>
            </p:grpSpPr>
            <p:sp>
              <p:nvSpPr>
                <p:cNvPr id="57" name="Rectangle 56"/>
                <p:cNvSpPr/>
                <p:nvPr/>
              </p:nvSpPr>
              <p:spPr>
                <a:xfrm>
                  <a:off x="7007057" y="1128019"/>
                  <a:ext cx="965260"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964543" y="1106733"/>
                  <a:ext cx="960519" cy="246221"/>
                </a:xfrm>
                <a:prstGeom prst="rect">
                  <a:avLst/>
                </a:prstGeom>
                <a:noFill/>
              </p:spPr>
              <p:txBody>
                <a:bodyPr wrap="none" rtlCol="0">
                  <a:spAutoFit/>
                </a:bodyPr>
                <a:lstStyle/>
                <a:p>
                  <a:r>
                    <a:rPr lang="en-US" sz="1000" b="1" dirty="0" smtClean="0">
                      <a:solidFill>
                        <a:srgbClr val="FF0000"/>
                      </a:solidFill>
                    </a:rPr>
                    <a:t>2(P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8000"/>
                      </a:solidFill>
                    </a:rPr>
                    <a:t>(P</a:t>
                  </a:r>
                  <a:r>
                    <a:rPr lang="en-US" sz="1000" b="1" baseline="-25000" dirty="0" smtClean="0">
                      <a:solidFill>
                        <a:srgbClr val="008000"/>
                      </a:solidFill>
                    </a:rPr>
                    <a:t>1</a:t>
                  </a:r>
                  <a:r>
                    <a:rPr lang="en-US" sz="1000" b="1" dirty="0" smtClean="0">
                      <a:solidFill>
                        <a:srgbClr val="008000"/>
                      </a:solidFill>
                    </a:rPr>
                    <a:t>S</a:t>
                  </a:r>
                  <a:r>
                    <a:rPr lang="en-US" sz="1000" b="1" baseline="-25000" dirty="0" smtClean="0">
                      <a:solidFill>
                        <a:srgbClr val="008000"/>
                      </a:solidFill>
                    </a:rPr>
                    <a:t>1</a:t>
                  </a:r>
                  <a:r>
                    <a:rPr lang="en-US" sz="1000" b="1" dirty="0" smtClean="0">
                      <a:solidFill>
                        <a:srgbClr val="008000"/>
                      </a:solidFill>
                    </a:rPr>
                    <a:t>)</a:t>
                  </a:r>
                  <a:endParaRPr lang="en-US" sz="1000" b="1" dirty="0">
                    <a:solidFill>
                      <a:srgbClr val="008000"/>
                    </a:solidFill>
                  </a:endParaRPr>
                </a:p>
              </p:txBody>
            </p:sp>
          </p:grpSp>
          <p:grpSp>
            <p:nvGrpSpPr>
              <p:cNvPr id="4" name="Group 3"/>
              <p:cNvGrpSpPr/>
              <p:nvPr/>
            </p:nvGrpSpPr>
            <p:grpSpPr>
              <a:xfrm>
                <a:off x="2561128" y="4632016"/>
                <a:ext cx="1007774" cy="246221"/>
                <a:chOff x="6914642" y="1646055"/>
                <a:chExt cx="1007774" cy="246221"/>
              </a:xfrm>
            </p:grpSpPr>
            <p:sp>
              <p:nvSpPr>
                <p:cNvPr id="64" name="Rectangle 63"/>
                <p:cNvSpPr/>
                <p:nvPr/>
              </p:nvSpPr>
              <p:spPr>
                <a:xfrm>
                  <a:off x="6957156" y="1667341"/>
                  <a:ext cx="965260"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914642" y="1646055"/>
                  <a:ext cx="960519" cy="246221"/>
                </a:xfrm>
                <a:prstGeom prst="rect">
                  <a:avLst/>
                </a:prstGeom>
                <a:noFill/>
              </p:spPr>
              <p:txBody>
                <a:bodyPr wrap="none" rtlCol="0">
                  <a:spAutoFit/>
                </a:bodyPr>
                <a:lstStyle/>
                <a:p>
                  <a:r>
                    <a:rPr lang="en-US" sz="1000" b="1" dirty="0" smtClean="0">
                      <a:solidFill>
                        <a:srgbClr val="FF0000"/>
                      </a:solidFill>
                    </a:rPr>
                    <a:t>3(P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8000"/>
                      </a:solidFill>
                    </a:rPr>
                    <a:t>(P</a:t>
                  </a:r>
                  <a:r>
                    <a:rPr lang="en-US" sz="1000" b="1" baseline="-25000" dirty="0" smtClean="0">
                      <a:solidFill>
                        <a:srgbClr val="008000"/>
                      </a:solidFill>
                    </a:rPr>
                    <a:t>1</a:t>
                  </a:r>
                  <a:r>
                    <a:rPr lang="en-US" sz="1000" b="1" dirty="0" smtClean="0">
                      <a:solidFill>
                        <a:srgbClr val="008000"/>
                      </a:solidFill>
                    </a:rPr>
                    <a:t>S</a:t>
                  </a:r>
                  <a:r>
                    <a:rPr lang="en-US" sz="1000" b="1" baseline="-25000" dirty="0" smtClean="0">
                      <a:solidFill>
                        <a:srgbClr val="008000"/>
                      </a:solidFill>
                    </a:rPr>
                    <a:t>1</a:t>
                  </a:r>
                  <a:r>
                    <a:rPr lang="en-US" sz="1000" b="1" dirty="0" smtClean="0">
                      <a:solidFill>
                        <a:srgbClr val="008000"/>
                      </a:solidFill>
                    </a:rPr>
                    <a:t>)</a:t>
                  </a:r>
                  <a:endParaRPr lang="en-US" sz="1000" b="1" dirty="0">
                    <a:solidFill>
                      <a:srgbClr val="008000"/>
                    </a:solidFill>
                  </a:endParaRPr>
                </a:p>
              </p:txBody>
            </p:sp>
          </p:grpSp>
        </p:grpSp>
      </p:grpSp>
      <p:sp>
        <p:nvSpPr>
          <p:cNvPr id="66" name="Rectangle 6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8" name="Rectangle 67"/>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9" name="Rectangle 68"/>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Rectangle 69"/>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5-Point Star 70"/>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3" name="Oval 72"/>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Oval 73"/>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Oval 74"/>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Oval 75"/>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7" name="Oval 76"/>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8" name="Oval 77"/>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9" name="Oval 78"/>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0" name="Oval 79"/>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1" name="Oval 80"/>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2" name="Oval 81"/>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3" name="Oval 82"/>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TextBox 85"/>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88" name="TextBox 87"/>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89" name="TextBox 88"/>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90" name="TextBox 89"/>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91" name="TextBox 90"/>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92" name="Rectangle 91"/>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4" name="TextBox 93"/>
          <p:cNvSpPr txBox="1"/>
          <p:nvPr/>
        </p:nvSpPr>
        <p:spPr>
          <a:xfrm>
            <a:off x="5158893" y="854799"/>
            <a:ext cx="3469595" cy="694388"/>
          </a:xfrm>
          <a:prstGeom prst="rect">
            <a:avLst/>
          </a:prstGeom>
          <a:noFill/>
        </p:spPr>
        <p:txBody>
          <a:bodyPr wrap="square" lIns="78071" tIns="39036" rIns="78071" bIns="39036" rtlCol="0">
            <a:spAutoFit/>
          </a:bodyPr>
          <a:lstStyle/>
          <a:p>
            <a:r>
              <a:rPr lang="en-US" sz="2000" b="1" dirty="0" smtClean="0">
                <a:solidFill>
                  <a:schemeClr val="bg1"/>
                </a:solidFill>
              </a:rPr>
              <a:t>     Reflections: P</a:t>
            </a:r>
            <a:r>
              <a:rPr lang="en-US" sz="2000" b="1" baseline="-25000" dirty="0" smtClean="0">
                <a:solidFill>
                  <a:schemeClr val="bg1"/>
                </a:solidFill>
              </a:rPr>
              <a:t>1</a:t>
            </a:r>
            <a:r>
              <a:rPr lang="en-US" sz="2000" b="1" dirty="0" smtClean="0">
                <a:solidFill>
                  <a:schemeClr val="bg1"/>
                </a:solidFill>
              </a:rPr>
              <a:t>S</a:t>
            </a:r>
            <a:r>
              <a:rPr lang="en-US" sz="2000" b="1" baseline="-25000" dirty="0" smtClean="0">
                <a:solidFill>
                  <a:schemeClr val="bg1"/>
                </a:solidFill>
              </a:rPr>
              <a:t>1</a:t>
            </a:r>
            <a:r>
              <a:rPr lang="en-US" sz="2000" b="1" dirty="0" smtClean="0">
                <a:solidFill>
                  <a:schemeClr val="bg1"/>
                </a:solidFill>
              </a:rPr>
              <a:t>   </a:t>
            </a:r>
          </a:p>
          <a:p>
            <a:r>
              <a:rPr lang="en-US" sz="2000" b="1" dirty="0" smtClean="0">
                <a:solidFill>
                  <a:schemeClr val="bg1"/>
                </a:solidFill>
              </a:rPr>
              <a:t>    Head Waves: P</a:t>
            </a:r>
            <a:r>
              <a:rPr lang="en-US" sz="2000" b="1" baseline="-25000" dirty="0" smtClean="0">
                <a:solidFill>
                  <a:schemeClr val="bg1"/>
                </a:solidFill>
              </a:rPr>
              <a:t>1</a:t>
            </a:r>
            <a:r>
              <a:rPr lang="en-US" sz="2000" b="1" dirty="0" smtClean="0">
                <a:solidFill>
                  <a:schemeClr val="bg1"/>
                </a:solidFill>
              </a:rPr>
              <a:t>P</a:t>
            </a:r>
            <a:r>
              <a:rPr lang="en-US" sz="2000" b="1" baseline="-25000" dirty="0" smtClean="0">
                <a:solidFill>
                  <a:schemeClr val="bg1"/>
                </a:solidFill>
              </a:rPr>
              <a:t>2</a:t>
            </a:r>
            <a:r>
              <a:rPr lang="en-US" sz="2000" b="1" dirty="0" smtClean="0">
                <a:solidFill>
                  <a:schemeClr val="bg1"/>
                </a:solidFill>
              </a:rPr>
              <a:t>S</a:t>
            </a:r>
            <a:r>
              <a:rPr lang="en-US" sz="2000" b="1" baseline="-25000" dirty="0" smtClean="0">
                <a:solidFill>
                  <a:schemeClr val="bg1"/>
                </a:solidFill>
              </a:rPr>
              <a:t>1</a:t>
            </a:r>
            <a:endParaRPr lang="en-US" sz="2000" baseline="-25000" dirty="0"/>
          </a:p>
        </p:txBody>
      </p:sp>
      <p:sp>
        <p:nvSpPr>
          <p:cNvPr id="93" name="Right Brace 92"/>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5"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6" name="Right Brace 95"/>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99" name="Group 98"/>
          <p:cNvGrpSpPr/>
          <p:nvPr/>
        </p:nvGrpSpPr>
        <p:grpSpPr>
          <a:xfrm>
            <a:off x="3406747" y="2031101"/>
            <a:ext cx="2280605" cy="253916"/>
            <a:chOff x="3406747" y="2031101"/>
            <a:chExt cx="2280605" cy="253916"/>
          </a:xfrm>
        </p:grpSpPr>
        <p:sp>
          <p:nvSpPr>
            <p:cNvPr id="100" name="TextBox 99"/>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1" name="Straight Connector 100"/>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4215951" y="2290045"/>
            <a:ext cx="697627" cy="369332"/>
          </a:xfrm>
          <a:prstGeom prst="rect">
            <a:avLst/>
          </a:prstGeom>
          <a:noFill/>
        </p:spPr>
        <p:txBody>
          <a:bodyPr wrap="none" rtlCol="0">
            <a:spAutoFit/>
          </a:bodyPr>
          <a:lstStyle/>
          <a:p>
            <a:r>
              <a:rPr lang="en-US" b="1" dirty="0" smtClean="0"/>
              <a:t>AGC</a:t>
            </a:r>
            <a:endParaRPr lang="en-US" b="1" dirty="0"/>
          </a:p>
        </p:txBody>
      </p:sp>
      <p:sp>
        <p:nvSpPr>
          <p:cNvPr id="98" name="Text Box 2"/>
          <p:cNvSpPr txBox="1">
            <a:spLocks noChangeArrowheads="1"/>
          </p:cNvSpPr>
          <p:nvPr/>
        </p:nvSpPr>
        <p:spPr bwMode="auto">
          <a:xfrm>
            <a:off x="1898965" y="0"/>
            <a:ext cx="5300101"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Event Identification – Elastic Model</a:t>
            </a:r>
            <a:endParaRPr lang="en-US" b="1" dirty="0">
              <a:solidFill>
                <a:schemeClr val="bg1"/>
              </a:solidFill>
            </a:endParaRPr>
          </a:p>
        </p:txBody>
      </p:sp>
    </p:spTree>
    <p:extLst>
      <p:ext uri="{BB962C8B-B14F-4D97-AF65-F5344CB8AC3E}">
        <p14:creationId xmlns:p14="http://schemas.microsoft.com/office/powerpoint/2010/main" val="39462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58054" y="2054667"/>
            <a:ext cx="4816116" cy="3066607"/>
            <a:chOff x="2058054" y="2054667"/>
            <a:chExt cx="4816116" cy="3066607"/>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7" name="Group 6"/>
            <p:cNvGrpSpPr/>
            <p:nvPr/>
          </p:nvGrpSpPr>
          <p:grpSpPr>
            <a:xfrm>
              <a:off x="2058054" y="2054668"/>
              <a:ext cx="4795305" cy="2773324"/>
              <a:chOff x="2263859" y="2666629"/>
              <a:chExt cx="5274836" cy="3599330"/>
            </a:xfrm>
          </p:grpSpPr>
          <p:grpSp>
            <p:nvGrpSpPr>
              <p:cNvPr id="8" name="Group 7"/>
              <p:cNvGrpSpPr/>
              <p:nvPr/>
            </p:nvGrpSpPr>
            <p:grpSpPr>
              <a:xfrm>
                <a:off x="2596040" y="2666629"/>
                <a:ext cx="4942655" cy="482255"/>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263859" y="2855000"/>
                <a:ext cx="601172" cy="3410959"/>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grpSp>
      <p:pic>
        <p:nvPicPr>
          <p:cNvPr id="2050" name="Picture 2" descr="H:\fred\Desktop\test_26AG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5"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759" y="2219932"/>
            <a:ext cx="4344744" cy="284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535900" y="3334887"/>
            <a:ext cx="2532403" cy="1663121"/>
            <a:chOff x="2535900" y="3334887"/>
            <a:chExt cx="2532403" cy="1663121"/>
          </a:xfrm>
        </p:grpSpPr>
        <p:grpSp>
          <p:nvGrpSpPr>
            <p:cNvPr id="2056" name="Group 2055"/>
            <p:cNvGrpSpPr/>
            <p:nvPr/>
          </p:nvGrpSpPr>
          <p:grpSpPr>
            <a:xfrm>
              <a:off x="2535900" y="3334887"/>
              <a:ext cx="2532403" cy="1663121"/>
              <a:chOff x="2535900" y="3334887"/>
              <a:chExt cx="2532403" cy="1663121"/>
            </a:xfrm>
          </p:grpSpPr>
          <p:grpSp>
            <p:nvGrpSpPr>
              <p:cNvPr id="2053" name="Group 2052"/>
              <p:cNvGrpSpPr/>
              <p:nvPr/>
            </p:nvGrpSpPr>
            <p:grpSpPr>
              <a:xfrm>
                <a:off x="2547684" y="4767176"/>
                <a:ext cx="566181" cy="230832"/>
                <a:chOff x="7427182" y="2897915"/>
                <a:chExt cx="566181" cy="230832"/>
              </a:xfrm>
            </p:grpSpPr>
            <p:sp>
              <p:nvSpPr>
                <p:cNvPr id="48" name="Rectangle 47"/>
                <p:cNvSpPr/>
                <p:nvPr/>
              </p:nvSpPr>
              <p:spPr>
                <a:xfrm>
                  <a:off x="7475079" y="2931035"/>
                  <a:ext cx="512064" cy="1645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D60093"/>
                    </a:solidFill>
                  </a:endParaRPr>
                </a:p>
              </p:txBody>
            </p:sp>
            <p:sp>
              <p:nvSpPr>
                <p:cNvPr id="49" name="TextBox 48"/>
                <p:cNvSpPr txBox="1"/>
                <p:nvPr/>
              </p:nvSpPr>
              <p:spPr>
                <a:xfrm>
                  <a:off x="7427182" y="2897915"/>
                  <a:ext cx="566181" cy="230832"/>
                </a:xfrm>
                <a:prstGeom prst="rect">
                  <a:avLst/>
                </a:prstGeom>
                <a:noFill/>
              </p:spPr>
              <p:txBody>
                <a:bodyPr wrap="none" rtlCol="0">
                  <a:spAutoFit/>
                </a:bodyPr>
                <a:lstStyle/>
                <a:p>
                  <a:r>
                    <a:rPr lang="en-US" sz="900" b="1" dirty="0" smtClean="0">
                      <a:solidFill>
                        <a:srgbClr val="D60093"/>
                      </a:solidFill>
                    </a:rPr>
                    <a:t>2(S</a:t>
                  </a:r>
                  <a:r>
                    <a:rPr lang="en-US" sz="900" b="1" baseline="-25000" dirty="0" smtClean="0">
                      <a:solidFill>
                        <a:srgbClr val="D60093"/>
                      </a:solidFill>
                    </a:rPr>
                    <a:t>1</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a:t>
                  </a:r>
                  <a:endParaRPr lang="en-US" sz="900" b="1" dirty="0">
                    <a:solidFill>
                      <a:srgbClr val="D60093"/>
                    </a:solidFill>
                  </a:endParaRPr>
                </a:p>
              </p:txBody>
            </p:sp>
          </p:grpSp>
          <p:grpSp>
            <p:nvGrpSpPr>
              <p:cNvPr id="4" name="Group 3"/>
              <p:cNvGrpSpPr/>
              <p:nvPr/>
            </p:nvGrpSpPr>
            <p:grpSpPr>
              <a:xfrm>
                <a:off x="4425178" y="3824058"/>
                <a:ext cx="643125" cy="230832"/>
                <a:chOff x="5007805" y="781453"/>
                <a:chExt cx="643125" cy="230832"/>
              </a:xfrm>
            </p:grpSpPr>
            <p:sp>
              <p:nvSpPr>
                <p:cNvPr id="57" name="Rectangle 56"/>
                <p:cNvSpPr/>
                <p:nvPr/>
              </p:nvSpPr>
              <p:spPr>
                <a:xfrm rot="840000">
                  <a:off x="5009327" y="814573"/>
                  <a:ext cx="640080" cy="1645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840000">
                  <a:off x="5007805" y="781453"/>
                  <a:ext cx="643125" cy="230832"/>
                </a:xfrm>
                <a:prstGeom prst="rect">
                  <a:avLst/>
                </a:prstGeom>
                <a:noFill/>
              </p:spPr>
              <p:txBody>
                <a:bodyPr wrap="none" rtlCol="0">
                  <a:spAutoFit/>
                </a:bodyPr>
                <a:lstStyle/>
                <a:p>
                  <a:r>
                    <a:rPr lang="en-US" sz="900" b="1" dirty="0" smtClean="0">
                      <a:solidFill>
                        <a:srgbClr val="0000FF"/>
                      </a:solidFill>
                    </a:rPr>
                    <a:t>(S</a:t>
                  </a:r>
                  <a:r>
                    <a:rPr lang="en-US" sz="900" b="1" baseline="-25000" dirty="0" smtClean="0">
                      <a:solidFill>
                        <a:srgbClr val="0000FF"/>
                      </a:solidFill>
                    </a:rPr>
                    <a:t>1</a:t>
                  </a:r>
                  <a:r>
                    <a:rPr lang="en-US" sz="900" b="1" dirty="0" smtClean="0">
                      <a:solidFill>
                        <a:srgbClr val="0000FF"/>
                      </a:solidFill>
                    </a:rPr>
                    <a:t>P</a:t>
                  </a:r>
                  <a:r>
                    <a:rPr lang="en-US" sz="900" b="1" baseline="-25000" dirty="0" smtClean="0">
                      <a:solidFill>
                        <a:srgbClr val="0000FF"/>
                      </a:solidFill>
                    </a:rPr>
                    <a:t>2</a:t>
                  </a:r>
                  <a:r>
                    <a:rPr lang="en-US" sz="900" b="1" dirty="0" smtClean="0">
                      <a:solidFill>
                        <a:srgbClr val="0000FF"/>
                      </a:solidFill>
                    </a:rPr>
                    <a:t>S</a:t>
                  </a:r>
                  <a:r>
                    <a:rPr lang="en-US" sz="900" b="1" baseline="-25000" dirty="0" smtClean="0">
                      <a:solidFill>
                        <a:srgbClr val="0000FF"/>
                      </a:solidFill>
                    </a:rPr>
                    <a:t>1</a:t>
                  </a:r>
                  <a:r>
                    <a:rPr lang="en-US" sz="900" b="1" dirty="0" smtClean="0">
                      <a:solidFill>
                        <a:srgbClr val="0000FF"/>
                      </a:solidFill>
                    </a:rPr>
                    <a:t>)</a:t>
                  </a:r>
                  <a:endParaRPr lang="en-US" sz="900" b="1" dirty="0">
                    <a:solidFill>
                      <a:srgbClr val="0000FF"/>
                    </a:solidFill>
                  </a:endParaRPr>
                </a:p>
              </p:txBody>
            </p:sp>
          </p:grpSp>
          <p:grpSp>
            <p:nvGrpSpPr>
              <p:cNvPr id="2048" name="Group 2047"/>
              <p:cNvGrpSpPr/>
              <p:nvPr/>
            </p:nvGrpSpPr>
            <p:grpSpPr>
              <a:xfrm>
                <a:off x="2579380" y="3334887"/>
                <a:ext cx="516882" cy="230832"/>
                <a:chOff x="7337497" y="575503"/>
                <a:chExt cx="516882" cy="230832"/>
              </a:xfrm>
            </p:grpSpPr>
            <p:sp>
              <p:nvSpPr>
                <p:cNvPr id="50" name="Rectangle 49"/>
                <p:cNvSpPr/>
                <p:nvPr/>
              </p:nvSpPr>
              <p:spPr>
                <a:xfrm>
                  <a:off x="7364353" y="608989"/>
                  <a:ext cx="490026" cy="1638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D60093"/>
                    </a:solidFill>
                  </a:endParaRPr>
                </a:p>
              </p:txBody>
            </p:sp>
            <p:sp>
              <p:nvSpPr>
                <p:cNvPr id="51" name="TextBox 50"/>
                <p:cNvSpPr txBox="1"/>
                <p:nvPr/>
              </p:nvSpPr>
              <p:spPr>
                <a:xfrm>
                  <a:off x="7337497" y="575503"/>
                  <a:ext cx="502061" cy="230832"/>
                </a:xfrm>
                <a:prstGeom prst="rect">
                  <a:avLst/>
                </a:prstGeom>
                <a:noFill/>
              </p:spPr>
              <p:txBody>
                <a:bodyPr wrap="none" rtlCol="0">
                  <a:spAutoFit/>
                </a:bodyPr>
                <a:lstStyle/>
                <a:p>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a:t>
                  </a:r>
                  <a:endParaRPr lang="en-US" sz="900" b="1" dirty="0">
                    <a:solidFill>
                      <a:srgbClr val="D60093"/>
                    </a:solidFill>
                  </a:endParaRPr>
                </a:p>
              </p:txBody>
            </p:sp>
          </p:grpSp>
          <p:grpSp>
            <p:nvGrpSpPr>
              <p:cNvPr id="2055" name="Group 2054"/>
              <p:cNvGrpSpPr/>
              <p:nvPr/>
            </p:nvGrpSpPr>
            <p:grpSpPr>
              <a:xfrm>
                <a:off x="2535900" y="4451295"/>
                <a:ext cx="904415" cy="230832"/>
                <a:chOff x="7399213" y="2056052"/>
                <a:chExt cx="904415" cy="230832"/>
              </a:xfrm>
            </p:grpSpPr>
            <p:sp>
              <p:nvSpPr>
                <p:cNvPr id="46" name="Rectangle 45"/>
                <p:cNvSpPr/>
                <p:nvPr/>
              </p:nvSpPr>
              <p:spPr>
                <a:xfrm>
                  <a:off x="7463948" y="2088420"/>
                  <a:ext cx="813816" cy="1645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TextBox 46"/>
                <p:cNvSpPr txBox="1"/>
                <p:nvPr/>
              </p:nvSpPr>
              <p:spPr>
                <a:xfrm>
                  <a:off x="7399213" y="2056052"/>
                  <a:ext cx="904415" cy="230832"/>
                </a:xfrm>
                <a:prstGeom prst="rect">
                  <a:avLst/>
                </a:prstGeom>
                <a:noFill/>
              </p:spPr>
              <p:txBody>
                <a:bodyPr wrap="none" rtlCol="0">
                  <a:spAutoFit/>
                </a:bodyPr>
                <a:lstStyle/>
                <a:p>
                  <a:r>
                    <a:rPr lang="en-US" sz="900" b="1" dirty="0" smtClean="0">
                      <a:solidFill>
                        <a:srgbClr val="FF0000"/>
                      </a:solidFill>
                    </a:rPr>
                    <a:t>2(P</a:t>
                  </a:r>
                  <a:r>
                    <a:rPr lang="en-US" sz="900" b="1" baseline="-25000" dirty="0" smtClean="0">
                      <a:solidFill>
                        <a:srgbClr val="FF0000"/>
                      </a:solidFill>
                    </a:rPr>
                    <a:t>1</a:t>
                  </a:r>
                  <a:r>
                    <a:rPr lang="en-US" sz="900" b="1" dirty="0" smtClean="0">
                      <a:solidFill>
                        <a:srgbClr val="FF0000"/>
                      </a:solidFill>
                    </a:rPr>
                    <a:t>P</a:t>
                  </a:r>
                  <a:r>
                    <a:rPr lang="en-US" sz="900" b="1" baseline="-25000" dirty="0" smtClean="0">
                      <a:solidFill>
                        <a:srgbClr val="FF0000"/>
                      </a:solidFill>
                    </a:rPr>
                    <a:t>1</a:t>
                  </a:r>
                  <a:r>
                    <a:rPr lang="en-US" sz="900" b="1" dirty="0" smtClean="0">
                      <a:solidFill>
                        <a:srgbClr val="FF0000"/>
                      </a:solidFill>
                    </a:rPr>
                    <a:t>)</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a:t>
                  </a:r>
                  <a:endParaRPr lang="en-US" sz="900" b="1" dirty="0">
                    <a:solidFill>
                      <a:srgbClr val="D60093"/>
                    </a:solidFill>
                  </a:endParaRPr>
                </a:p>
              </p:txBody>
            </p:sp>
          </p:grpSp>
          <p:grpSp>
            <p:nvGrpSpPr>
              <p:cNvPr id="2049" name="Group 2048"/>
              <p:cNvGrpSpPr/>
              <p:nvPr/>
            </p:nvGrpSpPr>
            <p:grpSpPr>
              <a:xfrm>
                <a:off x="2553754" y="3871365"/>
                <a:ext cx="856645" cy="230832"/>
                <a:chOff x="7433251" y="1443754"/>
                <a:chExt cx="856645" cy="230832"/>
              </a:xfrm>
            </p:grpSpPr>
            <p:sp>
              <p:nvSpPr>
                <p:cNvPr id="44" name="Rectangle 43"/>
                <p:cNvSpPr/>
                <p:nvPr/>
              </p:nvSpPr>
              <p:spPr>
                <a:xfrm>
                  <a:off x="7479417" y="1476874"/>
                  <a:ext cx="810479" cy="1645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D60093"/>
                    </a:solidFill>
                  </a:endParaRPr>
                </a:p>
              </p:txBody>
            </p:sp>
            <p:sp>
              <p:nvSpPr>
                <p:cNvPr id="45" name="TextBox 44"/>
                <p:cNvSpPr txBox="1"/>
                <p:nvPr/>
              </p:nvSpPr>
              <p:spPr>
                <a:xfrm>
                  <a:off x="7433251" y="1443754"/>
                  <a:ext cx="819455" cy="230832"/>
                </a:xfrm>
                <a:prstGeom prst="rect">
                  <a:avLst/>
                </a:prstGeom>
                <a:noFill/>
              </p:spPr>
              <p:txBody>
                <a:bodyPr wrap="none" rtlCol="0">
                  <a:spAutoFit/>
                </a:bodyPr>
                <a:lstStyle/>
                <a:p>
                  <a:r>
                    <a:rPr lang="en-US" sz="900" b="1" dirty="0" smtClean="0">
                      <a:solidFill>
                        <a:srgbClr val="FF0000"/>
                      </a:solidFill>
                    </a:rPr>
                    <a:t>(P</a:t>
                  </a:r>
                  <a:r>
                    <a:rPr lang="en-US" sz="900" b="1" baseline="-25000" dirty="0" smtClean="0">
                      <a:solidFill>
                        <a:srgbClr val="FF0000"/>
                      </a:solidFill>
                    </a:rPr>
                    <a:t>1</a:t>
                  </a:r>
                  <a:r>
                    <a:rPr lang="en-US" sz="900" b="1" dirty="0" smtClean="0">
                      <a:solidFill>
                        <a:srgbClr val="FF0000"/>
                      </a:solidFill>
                    </a:rPr>
                    <a:t>P</a:t>
                  </a:r>
                  <a:r>
                    <a:rPr lang="en-US" sz="900" b="1" baseline="-25000" dirty="0" smtClean="0">
                      <a:solidFill>
                        <a:srgbClr val="FF0000"/>
                      </a:solidFill>
                    </a:rPr>
                    <a:t>1</a:t>
                  </a:r>
                  <a:r>
                    <a:rPr lang="en-US" sz="900" b="1" dirty="0" smtClean="0">
                      <a:solidFill>
                        <a:srgbClr val="FF0000"/>
                      </a:solidFill>
                    </a:rPr>
                    <a:t>)</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a:t>
                  </a:r>
                  <a:endParaRPr lang="en-US" sz="900" b="1" dirty="0">
                    <a:solidFill>
                      <a:srgbClr val="D60093"/>
                    </a:solidFill>
                  </a:endParaRPr>
                </a:p>
              </p:txBody>
            </p:sp>
          </p:grpSp>
          <p:grpSp>
            <p:nvGrpSpPr>
              <p:cNvPr id="2052" name="Group 2051"/>
              <p:cNvGrpSpPr/>
              <p:nvPr/>
            </p:nvGrpSpPr>
            <p:grpSpPr>
              <a:xfrm>
                <a:off x="2553753" y="4212726"/>
                <a:ext cx="858313" cy="230832"/>
                <a:chOff x="7473711" y="1768931"/>
                <a:chExt cx="858313" cy="230832"/>
              </a:xfrm>
            </p:grpSpPr>
            <p:sp>
              <p:nvSpPr>
                <p:cNvPr id="66" name="Rectangle 65"/>
                <p:cNvSpPr/>
                <p:nvPr/>
              </p:nvSpPr>
              <p:spPr>
                <a:xfrm>
                  <a:off x="7518208" y="1802051"/>
                  <a:ext cx="813816" cy="1645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TextBox 66"/>
                <p:cNvSpPr txBox="1"/>
                <p:nvPr/>
              </p:nvSpPr>
              <p:spPr>
                <a:xfrm>
                  <a:off x="7473711" y="1768931"/>
                  <a:ext cx="819455" cy="230832"/>
                </a:xfrm>
                <a:prstGeom prst="rect">
                  <a:avLst/>
                </a:prstGeom>
                <a:noFill/>
              </p:spPr>
              <p:txBody>
                <a:bodyPr wrap="none" rtlCol="0">
                  <a:spAutoFit/>
                </a:bodyPr>
                <a:lstStyle/>
                <a:p>
                  <a:r>
                    <a:rPr lang="en-US" sz="900" b="1" dirty="0" smtClean="0">
                      <a:solidFill>
                        <a:srgbClr val="008000"/>
                      </a:solidFill>
                    </a:rPr>
                    <a:t>(P</a:t>
                  </a:r>
                  <a:r>
                    <a:rPr lang="en-US" sz="900" b="1" baseline="-25000" dirty="0" smtClean="0">
                      <a:solidFill>
                        <a:srgbClr val="008000"/>
                      </a:solidFill>
                    </a:rPr>
                    <a:t>1</a:t>
                  </a:r>
                  <a:r>
                    <a:rPr lang="en-US" sz="900" b="1" dirty="0" smtClean="0">
                      <a:solidFill>
                        <a:srgbClr val="008000"/>
                      </a:solidFill>
                    </a:rPr>
                    <a:t>S</a:t>
                  </a:r>
                  <a:r>
                    <a:rPr lang="en-US" sz="900" b="1" baseline="-25000" dirty="0" smtClean="0">
                      <a:solidFill>
                        <a:srgbClr val="008000"/>
                      </a:solidFill>
                    </a:rPr>
                    <a:t>1</a:t>
                  </a:r>
                  <a:r>
                    <a:rPr lang="en-US" sz="900" b="1" dirty="0" smtClean="0">
                      <a:solidFill>
                        <a:srgbClr val="008000"/>
                      </a:solidFill>
                    </a:rPr>
                    <a:t>)</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S</a:t>
                  </a:r>
                  <a:r>
                    <a:rPr lang="en-US" sz="900" b="1" baseline="-25000" dirty="0" smtClean="0">
                      <a:solidFill>
                        <a:srgbClr val="D60093"/>
                      </a:solidFill>
                    </a:rPr>
                    <a:t>1</a:t>
                  </a:r>
                  <a:r>
                    <a:rPr lang="en-US" sz="900" b="1" dirty="0" smtClean="0">
                      <a:solidFill>
                        <a:srgbClr val="D60093"/>
                      </a:solidFill>
                    </a:rPr>
                    <a:t>)</a:t>
                  </a:r>
                  <a:endParaRPr lang="en-US" sz="900" b="1" dirty="0">
                    <a:solidFill>
                      <a:srgbClr val="D60093"/>
                    </a:solidFill>
                  </a:endParaRPr>
                </a:p>
              </p:txBody>
            </p:sp>
          </p:grpSp>
        </p:grpSp>
        <p:grpSp>
          <p:nvGrpSpPr>
            <p:cNvPr id="2059" name="Group 2058"/>
            <p:cNvGrpSpPr/>
            <p:nvPr/>
          </p:nvGrpSpPr>
          <p:grpSpPr>
            <a:xfrm rot="1800000">
              <a:off x="4188733" y="4130889"/>
              <a:ext cx="647934" cy="246221"/>
              <a:chOff x="7037644" y="2640365"/>
              <a:chExt cx="647934" cy="246221"/>
            </a:xfrm>
          </p:grpSpPr>
          <p:sp>
            <p:nvSpPr>
              <p:cNvPr id="2058" name="Rectangle 2057"/>
              <p:cNvSpPr/>
              <p:nvPr/>
            </p:nvSpPr>
            <p:spPr>
              <a:xfrm>
                <a:off x="7076190" y="2681179"/>
                <a:ext cx="570840" cy="1645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TextBox 2056"/>
              <p:cNvSpPr txBox="1"/>
              <p:nvPr/>
            </p:nvSpPr>
            <p:spPr>
              <a:xfrm>
                <a:off x="7037644" y="2640365"/>
                <a:ext cx="647934" cy="246221"/>
              </a:xfrm>
              <a:prstGeom prst="rect">
                <a:avLst/>
              </a:prstGeom>
              <a:noFill/>
            </p:spPr>
            <p:txBody>
              <a:bodyPr wrap="none" rtlCol="0">
                <a:spAutoFit/>
              </a:bodyPr>
              <a:lstStyle/>
              <a:p>
                <a:r>
                  <a:rPr lang="en-US" sz="900" b="1" dirty="0" smtClean="0">
                    <a:solidFill>
                      <a:srgbClr val="0000FF"/>
                    </a:solidFill>
                  </a:rPr>
                  <a:t>(S</a:t>
                </a:r>
                <a:r>
                  <a:rPr lang="en-US" sz="900" b="1" baseline="-25000" dirty="0" smtClean="0">
                    <a:solidFill>
                      <a:srgbClr val="0000FF"/>
                    </a:solidFill>
                  </a:rPr>
                  <a:t>1</a:t>
                </a:r>
                <a:r>
                  <a:rPr lang="en-US" sz="900" b="1" dirty="0" smtClean="0">
                    <a:solidFill>
                      <a:srgbClr val="0000FF"/>
                    </a:solidFill>
                  </a:rPr>
                  <a:t>S</a:t>
                </a:r>
                <a:r>
                  <a:rPr lang="en-US" sz="900" b="1" baseline="-25000" dirty="0" smtClean="0">
                    <a:solidFill>
                      <a:srgbClr val="0000FF"/>
                    </a:solidFill>
                  </a:rPr>
                  <a:t>2</a:t>
                </a:r>
                <a:r>
                  <a:rPr lang="en-US" sz="900" b="1" dirty="0" smtClean="0">
                    <a:solidFill>
                      <a:srgbClr val="0000FF"/>
                    </a:solidFill>
                  </a:rPr>
                  <a:t>S</a:t>
                </a:r>
                <a:r>
                  <a:rPr lang="en-US" sz="9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sp>
        <p:nvSpPr>
          <p:cNvPr id="59" name="Rectangle 58"/>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Rectangle 60"/>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Rectangle 61"/>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Rectangle 62"/>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5-Point Star 63"/>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8" name="Oval 67"/>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9" name="Oval 68"/>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Oval 69"/>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Oval 70"/>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2" name="Oval 71"/>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3" name="Oval 72"/>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Oval 73"/>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Oval 74"/>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Oval 75"/>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7" name="Oval 76"/>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8" name="Oval 77"/>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1" name="TextBox 80"/>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83" name="TextBox 82"/>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84" name="TextBox 83"/>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85" name="TextBox 84"/>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86" name="TextBox 85"/>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7" name="Rectangle 8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0" name="TextBox 89"/>
          <p:cNvSpPr txBox="1"/>
          <p:nvPr/>
        </p:nvSpPr>
        <p:spPr>
          <a:xfrm>
            <a:off x="5158893" y="854799"/>
            <a:ext cx="3469595" cy="694388"/>
          </a:xfrm>
          <a:prstGeom prst="rect">
            <a:avLst/>
          </a:prstGeom>
          <a:noFill/>
        </p:spPr>
        <p:txBody>
          <a:bodyPr wrap="square" lIns="78071" tIns="39036" rIns="78071" bIns="39036" rtlCol="0">
            <a:spAutoFit/>
          </a:bodyPr>
          <a:lstStyle/>
          <a:p>
            <a:r>
              <a:rPr lang="en-US" sz="2000" b="1" dirty="0" smtClean="0">
                <a:solidFill>
                  <a:schemeClr val="bg1"/>
                </a:solidFill>
              </a:rPr>
              <a:t>     Reflections: S</a:t>
            </a:r>
            <a:r>
              <a:rPr lang="en-US" sz="2000" b="1" baseline="-25000" dirty="0" smtClean="0">
                <a:solidFill>
                  <a:schemeClr val="bg1"/>
                </a:solidFill>
              </a:rPr>
              <a:t>1</a:t>
            </a:r>
            <a:r>
              <a:rPr lang="en-US" sz="2000" b="1" dirty="0" smtClean="0">
                <a:solidFill>
                  <a:schemeClr val="bg1"/>
                </a:solidFill>
              </a:rPr>
              <a:t>S</a:t>
            </a:r>
            <a:r>
              <a:rPr lang="en-US" sz="2000" b="1" baseline="-25000" dirty="0" smtClean="0">
                <a:solidFill>
                  <a:schemeClr val="bg1"/>
                </a:solidFill>
              </a:rPr>
              <a:t>1</a:t>
            </a:r>
            <a:r>
              <a:rPr lang="en-US" sz="2000" b="1" dirty="0" smtClean="0">
                <a:solidFill>
                  <a:schemeClr val="bg1"/>
                </a:solidFill>
              </a:rPr>
              <a:t>   </a:t>
            </a:r>
          </a:p>
          <a:p>
            <a:r>
              <a:rPr lang="en-US" sz="2000" b="1" dirty="0" smtClean="0">
                <a:solidFill>
                  <a:schemeClr val="bg1"/>
                </a:solidFill>
              </a:rPr>
              <a:t>    Head Waves: S</a:t>
            </a:r>
            <a:r>
              <a:rPr lang="en-US" sz="2000" b="1" baseline="-25000" dirty="0" smtClean="0">
                <a:solidFill>
                  <a:schemeClr val="bg1"/>
                </a:solidFill>
              </a:rPr>
              <a:t>1</a:t>
            </a:r>
            <a:r>
              <a:rPr lang="en-US" sz="2000" b="1" dirty="0" smtClean="0">
                <a:solidFill>
                  <a:schemeClr val="bg1"/>
                </a:solidFill>
              </a:rPr>
              <a:t>P</a:t>
            </a:r>
            <a:r>
              <a:rPr lang="en-US" sz="2000" b="1" baseline="-25000" dirty="0" smtClean="0">
                <a:solidFill>
                  <a:schemeClr val="bg1"/>
                </a:solidFill>
              </a:rPr>
              <a:t>2</a:t>
            </a:r>
            <a:r>
              <a:rPr lang="en-US" sz="2000" b="1" dirty="0" smtClean="0">
                <a:solidFill>
                  <a:schemeClr val="bg1"/>
                </a:solidFill>
              </a:rPr>
              <a:t>S</a:t>
            </a:r>
            <a:r>
              <a:rPr lang="en-US" sz="2000" b="1" baseline="-25000" dirty="0" smtClean="0">
                <a:solidFill>
                  <a:schemeClr val="bg1"/>
                </a:solidFill>
              </a:rPr>
              <a:t>1</a:t>
            </a:r>
            <a:endParaRPr lang="en-US" sz="2000" baseline="-25000" dirty="0"/>
          </a:p>
        </p:txBody>
      </p:sp>
      <p:sp>
        <p:nvSpPr>
          <p:cNvPr id="88" name="Right Brace 87"/>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89"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1" name="Right Brace 90"/>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2"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94" name="Group 93"/>
          <p:cNvGrpSpPr/>
          <p:nvPr/>
        </p:nvGrpSpPr>
        <p:grpSpPr>
          <a:xfrm>
            <a:off x="3406747" y="2031101"/>
            <a:ext cx="2280605" cy="253916"/>
            <a:chOff x="3406747" y="2031101"/>
            <a:chExt cx="2280605" cy="253916"/>
          </a:xfrm>
        </p:grpSpPr>
        <p:sp>
          <p:nvSpPr>
            <p:cNvPr id="95" name="TextBox 94"/>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96" name="Straight Connector 95"/>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4215951" y="2290045"/>
            <a:ext cx="697627" cy="369332"/>
          </a:xfrm>
          <a:prstGeom prst="rect">
            <a:avLst/>
          </a:prstGeom>
          <a:noFill/>
        </p:spPr>
        <p:txBody>
          <a:bodyPr wrap="none" rtlCol="0">
            <a:spAutoFit/>
          </a:bodyPr>
          <a:lstStyle/>
          <a:p>
            <a:r>
              <a:rPr lang="en-US" b="1" dirty="0" smtClean="0"/>
              <a:t>AGC</a:t>
            </a:r>
            <a:endParaRPr lang="en-US" b="1" dirty="0"/>
          </a:p>
        </p:txBody>
      </p:sp>
      <p:sp>
        <p:nvSpPr>
          <p:cNvPr id="93" name="Text Box 2"/>
          <p:cNvSpPr txBox="1">
            <a:spLocks noChangeArrowheads="1"/>
          </p:cNvSpPr>
          <p:nvPr/>
        </p:nvSpPr>
        <p:spPr bwMode="auto">
          <a:xfrm>
            <a:off x="1898965" y="0"/>
            <a:ext cx="5300101"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Event Identification – Elastic Model</a:t>
            </a:r>
            <a:endParaRPr lang="en-US" b="1" dirty="0">
              <a:solidFill>
                <a:schemeClr val="bg1"/>
              </a:solidFill>
            </a:endParaRPr>
          </a:p>
        </p:txBody>
      </p:sp>
      <p:grpSp>
        <p:nvGrpSpPr>
          <p:cNvPr id="2051" name="Group 2050"/>
          <p:cNvGrpSpPr/>
          <p:nvPr/>
        </p:nvGrpSpPr>
        <p:grpSpPr>
          <a:xfrm>
            <a:off x="2548991" y="2376403"/>
            <a:ext cx="3886863" cy="2702361"/>
            <a:chOff x="2548991" y="2376403"/>
            <a:chExt cx="3886863" cy="2702361"/>
          </a:xfrm>
        </p:grpSpPr>
        <p:cxnSp>
          <p:nvCxnSpPr>
            <p:cNvPr id="103" name="Straight Connector 102"/>
            <p:cNvCxnSpPr/>
            <p:nvPr/>
          </p:nvCxnSpPr>
          <p:spPr>
            <a:xfrm>
              <a:off x="2548991" y="2376403"/>
              <a:ext cx="2929317" cy="2543555"/>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02585" y="4847932"/>
              <a:ext cx="933269" cy="230832"/>
            </a:xfrm>
            <a:prstGeom prst="rect">
              <a:avLst/>
            </a:prstGeom>
            <a:solidFill>
              <a:srgbClr val="FFFFCC"/>
            </a:solidFill>
            <a:ln>
              <a:solidFill>
                <a:schemeClr val="tx1"/>
              </a:solidFill>
            </a:ln>
          </p:spPr>
          <p:txBody>
            <a:bodyPr wrap="none" rtlCol="0">
              <a:spAutoFit/>
            </a:bodyPr>
            <a:lstStyle/>
            <a:p>
              <a:r>
                <a:rPr lang="en-US" sz="900" b="1" dirty="0" smtClean="0">
                  <a:solidFill>
                    <a:srgbClr val="008000"/>
                  </a:solidFill>
                </a:rPr>
                <a:t>Asymptote S</a:t>
              </a:r>
              <a:r>
                <a:rPr lang="en-US" sz="900" b="1" baseline="-25000" dirty="0" smtClean="0">
                  <a:solidFill>
                    <a:srgbClr val="008000"/>
                  </a:solidFill>
                </a:rPr>
                <a:t>1</a:t>
              </a:r>
              <a:endParaRPr lang="en-US" sz="900" b="1" baseline="-25000" dirty="0">
                <a:solidFill>
                  <a:srgbClr val="008000"/>
                </a:solidFill>
              </a:endParaRPr>
            </a:p>
          </p:txBody>
        </p:sp>
      </p:grpSp>
    </p:spTree>
    <p:extLst>
      <p:ext uri="{BB962C8B-B14F-4D97-AF65-F5344CB8AC3E}">
        <p14:creationId xmlns:p14="http://schemas.microsoft.com/office/powerpoint/2010/main" val="39462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7263951" y="3876084"/>
            <a:ext cx="1286634" cy="1072153"/>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249115" y="2151132"/>
            <a:ext cx="1286634" cy="1618407"/>
          </a:xfrm>
          <a:prstGeom prst="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06148" y="3835625"/>
            <a:ext cx="1286634" cy="10924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2050"/>
          <p:cNvSpPr/>
          <p:nvPr/>
        </p:nvSpPr>
        <p:spPr>
          <a:xfrm>
            <a:off x="315589" y="2589451"/>
            <a:ext cx="1286634" cy="10924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 name="Group 2048"/>
          <p:cNvGrpSpPr/>
          <p:nvPr/>
        </p:nvGrpSpPr>
        <p:grpSpPr>
          <a:xfrm>
            <a:off x="2058054" y="1971810"/>
            <a:ext cx="5807402" cy="3149464"/>
            <a:chOff x="2058054" y="1971810"/>
            <a:chExt cx="5807402" cy="3149464"/>
          </a:xfrm>
        </p:grpSpPr>
        <p:grpSp>
          <p:nvGrpSpPr>
            <p:cNvPr id="2048" name="Group 2047"/>
            <p:cNvGrpSpPr/>
            <p:nvPr/>
          </p:nvGrpSpPr>
          <p:grpSpPr>
            <a:xfrm>
              <a:off x="2058054" y="1971810"/>
              <a:ext cx="5807402" cy="3149464"/>
              <a:chOff x="2058054" y="1971810"/>
              <a:chExt cx="5807402" cy="3149464"/>
            </a:xfrm>
          </p:grpSpPr>
          <p:grpSp>
            <p:nvGrpSpPr>
              <p:cNvPr id="4" name="Group 3"/>
              <p:cNvGrpSpPr/>
              <p:nvPr/>
            </p:nvGrpSpPr>
            <p:grpSpPr>
              <a:xfrm>
                <a:off x="2058054" y="1971810"/>
                <a:ext cx="4816116" cy="3149464"/>
                <a:chOff x="2058054" y="1971810"/>
                <a:chExt cx="4816116" cy="3149464"/>
              </a:xfrm>
            </p:grpSpPr>
            <p:grpSp>
              <p:nvGrpSpPr>
                <p:cNvPr id="3" name="Group 2"/>
                <p:cNvGrpSpPr/>
                <p:nvPr/>
              </p:nvGrpSpPr>
              <p:grpSpPr>
                <a:xfrm>
                  <a:off x="2058054" y="2054667"/>
                  <a:ext cx="4816116" cy="3066607"/>
                  <a:chOff x="2058054" y="2054667"/>
                  <a:chExt cx="4816116" cy="3066607"/>
                </a:xfrm>
              </p:grpSpPr>
              <p:grpSp>
                <p:nvGrpSpPr>
                  <p:cNvPr id="2" name="Group 1"/>
                  <p:cNvGrpSpPr/>
                  <p:nvPr/>
                </p:nvGrpSpPr>
                <p:grpSpPr>
                  <a:xfrm>
                    <a:off x="2058054" y="2054667"/>
                    <a:ext cx="4816116" cy="3066607"/>
                    <a:chOff x="2058054" y="2054667"/>
                    <a:chExt cx="4816116" cy="3066607"/>
                  </a:xfrm>
                </p:grpSpPr>
                <p:grpSp>
                  <p:nvGrpSpPr>
                    <p:cNvPr id="5" name="Group 4"/>
                    <p:cNvGrpSpPr/>
                    <p:nvPr/>
                  </p:nvGrpSpPr>
                  <p:grpSpPr>
                    <a:xfrm>
                      <a:off x="2058054" y="2054667"/>
                      <a:ext cx="4816116" cy="3066607"/>
                      <a:chOff x="2058054" y="2054667"/>
                      <a:chExt cx="4816116" cy="3066607"/>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7" name="Group 6"/>
                      <p:cNvGrpSpPr/>
                      <p:nvPr/>
                    </p:nvGrpSpPr>
                    <p:grpSpPr>
                      <a:xfrm>
                        <a:off x="2058054" y="2054668"/>
                        <a:ext cx="4795305" cy="2773324"/>
                        <a:chOff x="2263859" y="2666629"/>
                        <a:chExt cx="5274836" cy="3599330"/>
                      </a:xfrm>
                    </p:grpSpPr>
                    <p:grpSp>
                      <p:nvGrpSpPr>
                        <p:cNvPr id="8" name="Group 7"/>
                        <p:cNvGrpSpPr/>
                        <p:nvPr/>
                      </p:nvGrpSpPr>
                      <p:grpSpPr>
                        <a:xfrm>
                          <a:off x="2596040" y="2666629"/>
                          <a:ext cx="4942655" cy="482255"/>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263859" y="2855000"/>
                          <a:ext cx="601172" cy="3410959"/>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grpSp>
                <p:pic>
                  <p:nvPicPr>
                    <p:cNvPr id="2050" name="Picture 2" descr="H:\fred\Desktop\test_26AG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5"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191" y="2262215"/>
                      <a:ext cx="4352312" cy="28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7977" y="2209046"/>
                    <a:ext cx="4349488" cy="285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0639" y="1971810"/>
                  <a:ext cx="4732529" cy="299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3928" y="2014538"/>
                <a:ext cx="5761528" cy="298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2993" y="2214646"/>
              <a:ext cx="4347224" cy="284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53" name="Straight Connector 2052"/>
          <p:cNvCxnSpPr/>
          <p:nvPr/>
        </p:nvCxnSpPr>
        <p:spPr>
          <a:xfrm>
            <a:off x="2540899" y="2354782"/>
            <a:ext cx="2775568" cy="2540899"/>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a:off x="2565175" y="2354782"/>
            <a:ext cx="4021742" cy="1642683"/>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9" name="Rectangle 48"/>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0" name="Rectangle 49"/>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1" name="Rectangle 50"/>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2" name="5-Point Star 51"/>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4" name="Oval 53"/>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5" name="Oval 54"/>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6" name="Oval 55"/>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7" name="Oval 56"/>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8" name="Oval 57"/>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9" name="Oval 58"/>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0" name="Oval 59"/>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Oval 60"/>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7" name="TextBox 66"/>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69" name="TextBox 68"/>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70" name="TextBox 69"/>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71" name="TextBox 70"/>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72" name="TextBox 71"/>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73" name="Rectangle 72"/>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cxnSp>
        <p:nvCxnSpPr>
          <p:cNvPr id="2054" name="Straight Connector 2053"/>
          <p:cNvCxnSpPr/>
          <p:nvPr/>
        </p:nvCxnSpPr>
        <p:spPr>
          <a:xfrm>
            <a:off x="3768725" y="3952875"/>
            <a:ext cx="1669123" cy="91853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58" name="TextBox 2057"/>
          <p:cNvSpPr txBox="1"/>
          <p:nvPr/>
        </p:nvSpPr>
        <p:spPr>
          <a:xfrm>
            <a:off x="439519" y="2727442"/>
            <a:ext cx="816249" cy="369332"/>
          </a:xfrm>
          <a:prstGeom prst="rect">
            <a:avLst/>
          </a:prstGeom>
          <a:solidFill>
            <a:schemeClr val="bg1"/>
          </a:solidFill>
          <a:ln w="12700">
            <a:solidFill>
              <a:schemeClr val="tx1"/>
            </a:solidFill>
          </a:ln>
        </p:spPr>
        <p:txBody>
          <a:bodyPr wrap="none" rtlCol="0">
            <a:spAutoFit/>
          </a:bodyPr>
          <a:lstStyle/>
          <a:p>
            <a:r>
              <a:rPr lang="en-US" b="1" dirty="0" smtClean="0">
                <a:solidFill>
                  <a:srgbClr val="FF0000"/>
                </a:solidFill>
              </a:rPr>
              <a:t>(P</a:t>
            </a:r>
            <a:r>
              <a:rPr lang="en-US" b="1" baseline="-25000" dirty="0" smtClean="0">
                <a:solidFill>
                  <a:srgbClr val="FF0000"/>
                </a:solidFill>
              </a:rPr>
              <a:t>1</a:t>
            </a:r>
            <a:r>
              <a:rPr lang="en-US" b="1" dirty="0" smtClean="0">
                <a:solidFill>
                  <a:srgbClr val="FF0000"/>
                </a:solidFill>
              </a:rPr>
              <a:t>P</a:t>
            </a:r>
            <a:r>
              <a:rPr lang="en-US" b="1" baseline="-25000" dirty="0" smtClean="0">
                <a:solidFill>
                  <a:srgbClr val="FF0000"/>
                </a:solidFill>
              </a:rPr>
              <a:t>1</a:t>
            </a:r>
            <a:r>
              <a:rPr lang="en-US" b="1" dirty="0" smtClean="0">
                <a:solidFill>
                  <a:srgbClr val="FF0000"/>
                </a:solidFill>
              </a:rPr>
              <a:t>)</a:t>
            </a:r>
            <a:endParaRPr lang="en-US" b="1" baseline="-25000" dirty="0">
              <a:solidFill>
                <a:srgbClr val="FF0000"/>
              </a:solidFill>
            </a:endParaRPr>
          </a:p>
        </p:txBody>
      </p:sp>
      <p:sp>
        <p:nvSpPr>
          <p:cNvPr id="91" name="TextBox 90"/>
          <p:cNvSpPr txBox="1"/>
          <p:nvPr/>
        </p:nvSpPr>
        <p:spPr>
          <a:xfrm>
            <a:off x="447612" y="3984013"/>
            <a:ext cx="816249" cy="369332"/>
          </a:xfrm>
          <a:prstGeom prst="rect">
            <a:avLst/>
          </a:prstGeom>
          <a:solidFill>
            <a:schemeClr val="bg1"/>
          </a:solidFill>
          <a:ln w="12700">
            <a:solidFill>
              <a:schemeClr val="tx1"/>
            </a:solidFill>
          </a:ln>
        </p:spPr>
        <p:txBody>
          <a:bodyPr wrap="none" rtlCol="0">
            <a:spAutoFit/>
          </a:bodyPr>
          <a:lstStyle/>
          <a:p>
            <a:r>
              <a:rPr lang="en-US" b="1" dirty="0" smtClean="0">
                <a:solidFill>
                  <a:srgbClr val="008000"/>
                </a:solidFill>
              </a:rPr>
              <a:t>(P</a:t>
            </a:r>
            <a:r>
              <a:rPr lang="en-US" b="1" baseline="-25000" dirty="0" smtClean="0">
                <a:solidFill>
                  <a:srgbClr val="008000"/>
                </a:solidFill>
              </a:rPr>
              <a:t>1</a:t>
            </a:r>
            <a:r>
              <a:rPr lang="en-US" b="1" dirty="0" smtClean="0">
                <a:solidFill>
                  <a:srgbClr val="008000"/>
                </a:solidFill>
              </a:rPr>
              <a:t>S</a:t>
            </a:r>
            <a:r>
              <a:rPr lang="en-US" b="1" baseline="-25000" dirty="0" smtClean="0">
                <a:solidFill>
                  <a:srgbClr val="008000"/>
                </a:solidFill>
              </a:rPr>
              <a:t>1</a:t>
            </a:r>
            <a:r>
              <a:rPr lang="en-US" b="1" dirty="0" smtClean="0">
                <a:solidFill>
                  <a:srgbClr val="008000"/>
                </a:solidFill>
              </a:rPr>
              <a:t>)</a:t>
            </a:r>
            <a:endParaRPr lang="en-US" b="1" baseline="-25000" dirty="0">
              <a:solidFill>
                <a:srgbClr val="008000"/>
              </a:solidFill>
            </a:endParaRPr>
          </a:p>
        </p:txBody>
      </p:sp>
      <p:sp>
        <p:nvSpPr>
          <p:cNvPr id="92" name="TextBox 91"/>
          <p:cNvSpPr txBox="1"/>
          <p:nvPr/>
        </p:nvSpPr>
        <p:spPr>
          <a:xfrm>
            <a:off x="7350867" y="2238198"/>
            <a:ext cx="816249" cy="369332"/>
          </a:xfrm>
          <a:prstGeom prst="rect">
            <a:avLst/>
          </a:prstGeom>
          <a:solidFill>
            <a:schemeClr val="bg1"/>
          </a:solidFill>
          <a:ln w="12700">
            <a:solidFill>
              <a:schemeClr val="tx1"/>
            </a:solidFill>
          </a:ln>
        </p:spPr>
        <p:txBody>
          <a:bodyPr wrap="none" rtlCol="0">
            <a:spAutoFit/>
          </a:bodyPr>
          <a:lstStyle/>
          <a:p>
            <a:r>
              <a:rPr lang="en-US" b="1" dirty="0" smtClean="0">
                <a:solidFill>
                  <a:srgbClr val="D60093"/>
                </a:solidFill>
              </a:rPr>
              <a:t>(S</a:t>
            </a:r>
            <a:r>
              <a:rPr lang="en-US" b="1" baseline="-25000" dirty="0" smtClean="0">
                <a:solidFill>
                  <a:srgbClr val="D60093"/>
                </a:solidFill>
              </a:rPr>
              <a:t>1</a:t>
            </a:r>
            <a:r>
              <a:rPr lang="en-US" b="1" dirty="0" smtClean="0">
                <a:solidFill>
                  <a:srgbClr val="D60093"/>
                </a:solidFill>
              </a:rPr>
              <a:t>S</a:t>
            </a:r>
            <a:r>
              <a:rPr lang="en-US" b="1" baseline="-25000" dirty="0" smtClean="0">
                <a:solidFill>
                  <a:srgbClr val="D60093"/>
                </a:solidFill>
              </a:rPr>
              <a:t>1</a:t>
            </a:r>
            <a:r>
              <a:rPr lang="en-US" b="1" dirty="0" smtClean="0">
                <a:solidFill>
                  <a:srgbClr val="D60093"/>
                </a:solidFill>
              </a:rPr>
              <a:t>)</a:t>
            </a:r>
            <a:endParaRPr lang="en-US" b="1" baseline="-25000" dirty="0">
              <a:solidFill>
                <a:srgbClr val="D60093"/>
              </a:solidFill>
            </a:endParaRPr>
          </a:p>
        </p:txBody>
      </p:sp>
      <p:sp>
        <p:nvSpPr>
          <p:cNvPr id="93" name="TextBox 92"/>
          <p:cNvSpPr txBox="1"/>
          <p:nvPr/>
        </p:nvSpPr>
        <p:spPr>
          <a:xfrm>
            <a:off x="439519" y="3174859"/>
            <a:ext cx="1055097" cy="369332"/>
          </a:xfrm>
          <a:prstGeom prst="rect">
            <a:avLst/>
          </a:prstGeom>
          <a:solidFill>
            <a:schemeClr val="bg1"/>
          </a:solidFill>
          <a:ln w="12700">
            <a:solidFill>
              <a:schemeClr val="tx1"/>
            </a:solidFill>
          </a:ln>
        </p:spPr>
        <p:txBody>
          <a:bodyPr wrap="none" rtlCol="0">
            <a:spAutoFit/>
          </a:bodyPr>
          <a:lstStyle/>
          <a:p>
            <a:r>
              <a:rPr lang="en-US" b="1" dirty="0" smtClean="0">
                <a:solidFill>
                  <a:srgbClr val="0000FF"/>
                </a:solidFill>
              </a:rPr>
              <a:t>(P</a:t>
            </a:r>
            <a:r>
              <a:rPr lang="en-US" b="1" baseline="-25000" dirty="0" smtClean="0">
                <a:solidFill>
                  <a:srgbClr val="0000FF"/>
                </a:solidFill>
              </a:rPr>
              <a:t>1</a:t>
            </a:r>
            <a:r>
              <a:rPr lang="en-US" b="1" dirty="0" smtClean="0">
                <a:solidFill>
                  <a:srgbClr val="0000FF"/>
                </a:solidFill>
              </a:rPr>
              <a:t>P</a:t>
            </a:r>
            <a:r>
              <a:rPr lang="en-US" b="1" baseline="-25000" dirty="0" smtClean="0">
                <a:solidFill>
                  <a:srgbClr val="0000FF"/>
                </a:solidFill>
              </a:rPr>
              <a:t>2</a:t>
            </a:r>
            <a:r>
              <a:rPr lang="en-US" b="1" dirty="0">
                <a:solidFill>
                  <a:srgbClr val="0000FF"/>
                </a:solidFill>
              </a:rPr>
              <a:t>P</a:t>
            </a:r>
            <a:r>
              <a:rPr lang="en-US" b="1" baseline="-25000" dirty="0">
                <a:solidFill>
                  <a:srgbClr val="0000FF"/>
                </a:solidFill>
              </a:rPr>
              <a:t>1</a:t>
            </a:r>
            <a:r>
              <a:rPr lang="en-US" b="1" dirty="0" smtClean="0">
                <a:solidFill>
                  <a:srgbClr val="0000FF"/>
                </a:solidFill>
              </a:rPr>
              <a:t>)</a:t>
            </a:r>
            <a:endParaRPr lang="en-US" b="1" baseline="-25000" dirty="0">
              <a:solidFill>
                <a:srgbClr val="0000FF"/>
              </a:solidFill>
            </a:endParaRPr>
          </a:p>
        </p:txBody>
      </p:sp>
      <p:sp>
        <p:nvSpPr>
          <p:cNvPr id="94" name="TextBox 93"/>
          <p:cNvSpPr txBox="1"/>
          <p:nvPr/>
        </p:nvSpPr>
        <p:spPr>
          <a:xfrm>
            <a:off x="423335" y="4430304"/>
            <a:ext cx="1055097" cy="369332"/>
          </a:xfrm>
          <a:prstGeom prst="rect">
            <a:avLst/>
          </a:prstGeom>
          <a:solidFill>
            <a:schemeClr val="bg1"/>
          </a:solidFill>
          <a:ln w="12700">
            <a:solidFill>
              <a:schemeClr val="tx1"/>
            </a:solidFill>
          </a:ln>
        </p:spPr>
        <p:txBody>
          <a:bodyPr wrap="none" rtlCol="0">
            <a:spAutoFit/>
          </a:bodyPr>
          <a:lstStyle/>
          <a:p>
            <a:r>
              <a:rPr lang="en-US" b="1" dirty="0" smtClean="0">
                <a:solidFill>
                  <a:srgbClr val="0000FF"/>
                </a:solidFill>
              </a:rPr>
              <a:t>(P</a:t>
            </a:r>
            <a:r>
              <a:rPr lang="en-US" b="1" baseline="-25000" dirty="0" smtClean="0">
                <a:solidFill>
                  <a:srgbClr val="0000FF"/>
                </a:solidFill>
              </a:rPr>
              <a:t>1</a:t>
            </a:r>
            <a:r>
              <a:rPr lang="en-US" b="1" dirty="0" smtClean="0">
                <a:solidFill>
                  <a:srgbClr val="0000FF"/>
                </a:solidFill>
              </a:rPr>
              <a:t>P</a:t>
            </a:r>
            <a:r>
              <a:rPr lang="en-US" b="1" baseline="-25000" dirty="0" smtClean="0">
                <a:solidFill>
                  <a:srgbClr val="0000FF"/>
                </a:solidFill>
              </a:rPr>
              <a:t>2</a:t>
            </a:r>
            <a:r>
              <a:rPr lang="en-US" b="1" dirty="0" smtClean="0">
                <a:solidFill>
                  <a:srgbClr val="0000FF"/>
                </a:solidFill>
              </a:rPr>
              <a:t>S</a:t>
            </a:r>
            <a:r>
              <a:rPr lang="en-US" b="1" baseline="-25000" dirty="0" smtClean="0">
                <a:solidFill>
                  <a:srgbClr val="0000FF"/>
                </a:solidFill>
              </a:rPr>
              <a:t>1</a:t>
            </a:r>
            <a:r>
              <a:rPr lang="en-US" b="1" dirty="0" smtClean="0">
                <a:solidFill>
                  <a:srgbClr val="0000FF"/>
                </a:solidFill>
              </a:rPr>
              <a:t>)</a:t>
            </a:r>
            <a:endParaRPr lang="en-US" b="1" baseline="-25000" dirty="0">
              <a:solidFill>
                <a:srgbClr val="0000FF"/>
              </a:solidFill>
            </a:endParaRPr>
          </a:p>
        </p:txBody>
      </p:sp>
      <p:sp>
        <p:nvSpPr>
          <p:cNvPr id="95" name="TextBox 94"/>
          <p:cNvSpPr txBox="1"/>
          <p:nvPr/>
        </p:nvSpPr>
        <p:spPr>
          <a:xfrm>
            <a:off x="7350867" y="2749269"/>
            <a:ext cx="1055097" cy="369332"/>
          </a:xfrm>
          <a:prstGeom prst="rect">
            <a:avLst/>
          </a:prstGeom>
          <a:solidFill>
            <a:schemeClr val="bg1"/>
          </a:solidFill>
          <a:ln w="12700">
            <a:solidFill>
              <a:schemeClr val="tx1"/>
            </a:solidFill>
          </a:ln>
        </p:spPr>
        <p:txBody>
          <a:bodyPr wrap="none" rtlCol="0">
            <a:spAutoFit/>
          </a:bodyPr>
          <a:lstStyle/>
          <a:p>
            <a:r>
              <a:rPr lang="en-US" b="1" dirty="0" smtClean="0">
                <a:solidFill>
                  <a:srgbClr val="0000FF"/>
                </a:solidFill>
              </a:rPr>
              <a:t>(S</a:t>
            </a:r>
            <a:r>
              <a:rPr lang="en-US" b="1" baseline="-25000" dirty="0" smtClean="0">
                <a:solidFill>
                  <a:srgbClr val="0000FF"/>
                </a:solidFill>
              </a:rPr>
              <a:t>1</a:t>
            </a:r>
            <a:r>
              <a:rPr lang="en-US" b="1" dirty="0" smtClean="0">
                <a:solidFill>
                  <a:srgbClr val="0000FF"/>
                </a:solidFill>
              </a:rPr>
              <a:t>P</a:t>
            </a:r>
            <a:r>
              <a:rPr lang="en-US" b="1" baseline="-25000" dirty="0" smtClean="0">
                <a:solidFill>
                  <a:srgbClr val="0000FF"/>
                </a:solidFill>
              </a:rPr>
              <a:t>2</a:t>
            </a:r>
            <a:r>
              <a:rPr lang="en-US" b="1" dirty="0" smtClean="0">
                <a:solidFill>
                  <a:srgbClr val="0000FF"/>
                </a:solidFill>
              </a:rPr>
              <a:t>S</a:t>
            </a:r>
            <a:r>
              <a:rPr lang="en-US" b="1" baseline="-25000" dirty="0" smtClean="0">
                <a:solidFill>
                  <a:srgbClr val="0000FF"/>
                </a:solidFill>
              </a:rPr>
              <a:t>1</a:t>
            </a:r>
            <a:r>
              <a:rPr lang="en-US" b="1" dirty="0" smtClean="0">
                <a:solidFill>
                  <a:srgbClr val="0000FF"/>
                </a:solidFill>
              </a:rPr>
              <a:t>)</a:t>
            </a:r>
            <a:endParaRPr lang="en-US" b="1" baseline="-25000" dirty="0">
              <a:solidFill>
                <a:srgbClr val="0000FF"/>
              </a:solidFill>
            </a:endParaRPr>
          </a:p>
        </p:txBody>
      </p:sp>
      <p:sp>
        <p:nvSpPr>
          <p:cNvPr id="96" name="TextBox 95"/>
          <p:cNvSpPr txBox="1"/>
          <p:nvPr/>
        </p:nvSpPr>
        <p:spPr>
          <a:xfrm>
            <a:off x="7350867" y="3260340"/>
            <a:ext cx="1055097" cy="369332"/>
          </a:xfrm>
          <a:prstGeom prst="rect">
            <a:avLst/>
          </a:prstGeom>
          <a:solidFill>
            <a:schemeClr val="bg1"/>
          </a:solidFill>
          <a:ln w="12700">
            <a:solidFill>
              <a:schemeClr val="tx1"/>
            </a:solidFill>
          </a:ln>
        </p:spPr>
        <p:txBody>
          <a:bodyPr wrap="none" rtlCol="0">
            <a:spAutoFit/>
          </a:bodyPr>
          <a:lstStyle/>
          <a:p>
            <a:r>
              <a:rPr lang="en-US" b="1" dirty="0" smtClean="0">
                <a:solidFill>
                  <a:srgbClr val="0000FF"/>
                </a:solidFill>
              </a:rPr>
              <a:t>(S</a:t>
            </a:r>
            <a:r>
              <a:rPr lang="en-US" b="1" baseline="-25000" dirty="0" smtClean="0">
                <a:solidFill>
                  <a:srgbClr val="0000FF"/>
                </a:solidFill>
              </a:rPr>
              <a:t>1</a:t>
            </a:r>
            <a:r>
              <a:rPr lang="en-US" b="1" dirty="0" smtClean="0">
                <a:solidFill>
                  <a:srgbClr val="0000FF"/>
                </a:solidFill>
              </a:rPr>
              <a:t>S</a:t>
            </a:r>
            <a:r>
              <a:rPr lang="en-US" b="1" baseline="-25000" dirty="0" smtClean="0">
                <a:solidFill>
                  <a:srgbClr val="0000FF"/>
                </a:solidFill>
              </a:rPr>
              <a:t>2</a:t>
            </a:r>
            <a:r>
              <a:rPr lang="en-US" b="1" dirty="0" smtClean="0">
                <a:solidFill>
                  <a:srgbClr val="0000FF"/>
                </a:solidFill>
              </a:rPr>
              <a:t>S</a:t>
            </a:r>
            <a:r>
              <a:rPr lang="en-US" b="1" baseline="-25000" dirty="0" smtClean="0">
                <a:solidFill>
                  <a:srgbClr val="0000FF"/>
                </a:solidFill>
              </a:rPr>
              <a:t>1</a:t>
            </a:r>
            <a:r>
              <a:rPr lang="en-US" b="1" dirty="0" smtClean="0">
                <a:solidFill>
                  <a:srgbClr val="0000FF"/>
                </a:solidFill>
              </a:rPr>
              <a:t>)</a:t>
            </a:r>
            <a:endParaRPr lang="en-US" b="1" baseline="-25000" dirty="0">
              <a:solidFill>
                <a:srgbClr val="0000FF"/>
              </a:solidFill>
            </a:endParaRPr>
          </a:p>
        </p:txBody>
      </p:sp>
      <p:sp>
        <p:nvSpPr>
          <p:cNvPr id="98" name="TextBox 97"/>
          <p:cNvSpPr txBox="1"/>
          <p:nvPr/>
        </p:nvSpPr>
        <p:spPr>
          <a:xfrm>
            <a:off x="7383235" y="4001427"/>
            <a:ext cx="466794" cy="369332"/>
          </a:xfrm>
          <a:prstGeom prst="rect">
            <a:avLst/>
          </a:prstGeom>
          <a:solidFill>
            <a:schemeClr val="bg1"/>
          </a:solidFill>
          <a:ln w="12700">
            <a:solidFill>
              <a:schemeClr val="tx1"/>
            </a:solidFill>
          </a:ln>
        </p:spPr>
        <p:txBody>
          <a:bodyPr wrap="none" rtlCol="0">
            <a:spAutoFit/>
          </a:bodyPr>
          <a:lstStyle/>
          <a:p>
            <a:r>
              <a:rPr lang="en-US" b="1" dirty="0" smtClean="0">
                <a:solidFill>
                  <a:srgbClr val="FF9900"/>
                </a:solidFill>
              </a:rPr>
              <a:t>P1</a:t>
            </a:r>
            <a:endParaRPr lang="en-US" b="1" baseline="-25000" dirty="0">
              <a:solidFill>
                <a:srgbClr val="FF9900"/>
              </a:solidFill>
            </a:endParaRPr>
          </a:p>
        </p:txBody>
      </p:sp>
      <p:sp>
        <p:nvSpPr>
          <p:cNvPr id="83" name="TextBox 82"/>
          <p:cNvSpPr txBox="1"/>
          <p:nvPr/>
        </p:nvSpPr>
        <p:spPr>
          <a:xfrm>
            <a:off x="5426041" y="836738"/>
            <a:ext cx="2876388" cy="694388"/>
          </a:xfrm>
          <a:prstGeom prst="rect">
            <a:avLst/>
          </a:prstGeom>
          <a:noFill/>
        </p:spPr>
        <p:txBody>
          <a:bodyPr wrap="square" lIns="78071" tIns="39036" rIns="78071" bIns="39036" rtlCol="0">
            <a:spAutoFit/>
          </a:bodyPr>
          <a:lstStyle/>
          <a:p>
            <a:pPr algn="ctr"/>
            <a:r>
              <a:rPr lang="en-US" sz="2000" b="1" dirty="0" smtClean="0">
                <a:solidFill>
                  <a:schemeClr val="bg1"/>
                </a:solidFill>
              </a:rPr>
              <a:t>24 Event Summary</a:t>
            </a:r>
          </a:p>
          <a:p>
            <a:pPr algn="ctr"/>
            <a:r>
              <a:rPr lang="en-US" sz="2000" b="1" dirty="0" smtClean="0">
                <a:solidFill>
                  <a:schemeClr val="bg1"/>
                </a:solidFill>
              </a:rPr>
              <a:t>Four Groups</a:t>
            </a:r>
            <a:endParaRPr lang="en-US" sz="2000" dirty="0"/>
          </a:p>
        </p:txBody>
      </p:sp>
      <p:sp>
        <p:nvSpPr>
          <p:cNvPr id="88" name="Right Brace 87"/>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89"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0" name="Right Brace 89"/>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9"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00" name="Group 99"/>
          <p:cNvGrpSpPr/>
          <p:nvPr/>
        </p:nvGrpSpPr>
        <p:grpSpPr>
          <a:xfrm>
            <a:off x="3406747" y="2031101"/>
            <a:ext cx="2280605" cy="253916"/>
            <a:chOff x="3406747" y="2031101"/>
            <a:chExt cx="2280605" cy="253916"/>
          </a:xfrm>
        </p:grpSpPr>
        <p:sp>
          <p:nvSpPr>
            <p:cNvPr id="101" name="TextBox 100"/>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2" name="Straight Connector 101"/>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4215951" y="2290045"/>
            <a:ext cx="697627" cy="369332"/>
          </a:xfrm>
          <a:prstGeom prst="rect">
            <a:avLst/>
          </a:prstGeom>
          <a:noFill/>
        </p:spPr>
        <p:txBody>
          <a:bodyPr wrap="none" rtlCol="0">
            <a:spAutoFit/>
          </a:bodyPr>
          <a:lstStyle/>
          <a:p>
            <a:r>
              <a:rPr lang="en-US" b="1" dirty="0" smtClean="0"/>
              <a:t>AGC</a:t>
            </a:r>
            <a:endParaRPr lang="en-US" b="1" dirty="0"/>
          </a:p>
        </p:txBody>
      </p:sp>
      <p:sp>
        <p:nvSpPr>
          <p:cNvPr id="105" name="TextBox 104"/>
          <p:cNvSpPr txBox="1"/>
          <p:nvPr/>
        </p:nvSpPr>
        <p:spPr>
          <a:xfrm>
            <a:off x="7373795" y="4445141"/>
            <a:ext cx="1146468" cy="369332"/>
          </a:xfrm>
          <a:prstGeom prst="rect">
            <a:avLst/>
          </a:prstGeom>
          <a:solidFill>
            <a:schemeClr val="bg1"/>
          </a:solidFill>
          <a:ln w="12700">
            <a:solidFill>
              <a:schemeClr val="tx1"/>
            </a:solidFill>
          </a:ln>
        </p:spPr>
        <p:txBody>
          <a:bodyPr wrap="none" rtlCol="0">
            <a:spAutoFit/>
          </a:bodyPr>
          <a:lstStyle/>
          <a:p>
            <a:r>
              <a:rPr lang="en-US" b="1" dirty="0" smtClean="0">
                <a:solidFill>
                  <a:srgbClr val="FF9900"/>
                </a:solidFill>
              </a:rPr>
              <a:t>Rayleigh</a:t>
            </a:r>
            <a:endParaRPr lang="en-US" b="1" baseline="-25000" dirty="0">
              <a:solidFill>
                <a:srgbClr val="FF9900"/>
              </a:solidFill>
            </a:endParaRPr>
          </a:p>
        </p:txBody>
      </p:sp>
      <p:cxnSp>
        <p:nvCxnSpPr>
          <p:cNvPr id="106" name="Straight Connector 105"/>
          <p:cNvCxnSpPr/>
          <p:nvPr/>
        </p:nvCxnSpPr>
        <p:spPr>
          <a:xfrm>
            <a:off x="2548991" y="2376403"/>
            <a:ext cx="2929317" cy="2543555"/>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988789" y="3991987"/>
            <a:ext cx="466794" cy="369332"/>
          </a:xfrm>
          <a:prstGeom prst="rect">
            <a:avLst/>
          </a:prstGeom>
          <a:solidFill>
            <a:schemeClr val="bg1"/>
          </a:solidFill>
          <a:ln w="12700">
            <a:solidFill>
              <a:schemeClr val="tx1"/>
            </a:solidFill>
          </a:ln>
        </p:spPr>
        <p:txBody>
          <a:bodyPr wrap="none" rtlCol="0">
            <a:spAutoFit/>
          </a:bodyPr>
          <a:lstStyle/>
          <a:p>
            <a:r>
              <a:rPr lang="en-US" b="1" dirty="0" smtClean="0">
                <a:solidFill>
                  <a:srgbClr val="FF9900"/>
                </a:solidFill>
              </a:rPr>
              <a:t>S1</a:t>
            </a:r>
            <a:endParaRPr lang="en-US" b="1" baseline="-25000" dirty="0">
              <a:solidFill>
                <a:srgbClr val="FF9900"/>
              </a:solidFill>
            </a:endParaRPr>
          </a:p>
        </p:txBody>
      </p:sp>
      <p:sp>
        <p:nvSpPr>
          <p:cNvPr id="97" name="Text Box 2"/>
          <p:cNvSpPr txBox="1">
            <a:spLocks noChangeArrowheads="1"/>
          </p:cNvSpPr>
          <p:nvPr/>
        </p:nvSpPr>
        <p:spPr bwMode="auto">
          <a:xfrm>
            <a:off x="1898965" y="0"/>
            <a:ext cx="5300101"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Event Identification – Elastic Model</a:t>
            </a:r>
            <a:endParaRPr lang="en-US" b="1" dirty="0">
              <a:solidFill>
                <a:schemeClr val="bg1"/>
              </a:solidFill>
            </a:endParaRPr>
          </a:p>
        </p:txBody>
      </p:sp>
    </p:spTree>
    <p:extLst>
      <p:ext uri="{BB962C8B-B14F-4D97-AF65-F5344CB8AC3E}">
        <p14:creationId xmlns:p14="http://schemas.microsoft.com/office/powerpoint/2010/main" val="382650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solidFill>
                <a:schemeClr val="tx1"/>
              </a:solidFill>
            </a:endParaRPr>
          </a:p>
        </p:txBody>
      </p:sp>
      <p:sp>
        <p:nvSpPr>
          <p:cNvPr id="8194" name="Text Box 2"/>
          <p:cNvSpPr txBox="1">
            <a:spLocks noChangeArrowheads="1"/>
          </p:cNvSpPr>
          <p:nvPr/>
        </p:nvSpPr>
        <p:spPr bwMode="auto">
          <a:xfrm>
            <a:off x="3955860" y="-10756"/>
            <a:ext cx="1215649" cy="448166"/>
          </a:xfrm>
          <a:prstGeom prst="rect">
            <a:avLst/>
          </a:prstGeom>
          <a:noFill/>
          <a:ln>
            <a:noFill/>
          </a:ln>
          <a:effectLs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dirty="0">
                <a:solidFill>
                  <a:schemeClr val="bg1"/>
                </a:solidFill>
              </a:rPr>
              <a:t>Outline</a:t>
            </a:r>
          </a:p>
        </p:txBody>
      </p:sp>
      <p:sp>
        <p:nvSpPr>
          <p:cNvPr id="8195" name="Text Box 3"/>
          <p:cNvSpPr txBox="1">
            <a:spLocks noChangeArrowheads="1"/>
          </p:cNvSpPr>
          <p:nvPr/>
        </p:nvSpPr>
        <p:spPr bwMode="auto">
          <a:xfrm>
            <a:off x="1806761" y="1024079"/>
            <a:ext cx="5549527" cy="2130678"/>
          </a:xfrm>
          <a:prstGeom prst="rect">
            <a:avLst/>
          </a:prstGeom>
          <a:solidFill>
            <a:srgbClr val="4C2600"/>
          </a:solidFill>
          <a:ln>
            <a:solidFill>
              <a:schemeClr val="tx1"/>
            </a:solidFill>
          </a:ln>
          <a:effectLst/>
        </p:spPr>
        <p:txBody>
          <a:bodyPr wrap="none" lIns="78071" tIns="39036" rIns="78071" bIns="39036">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348339" indent="0" eaLnBrk="1" hangingPunct="1">
              <a:spcAft>
                <a:spcPts val="427"/>
              </a:spcAft>
            </a:pPr>
            <a:r>
              <a:rPr lang="en-US" b="1" dirty="0" smtClean="0">
                <a:solidFill>
                  <a:srgbClr val="FFFF00"/>
                </a:solidFill>
              </a:rPr>
              <a:t>Elastic synthetics</a:t>
            </a:r>
          </a:p>
          <a:p>
            <a:pPr marL="1205589" lvl="1" indent="-457200" eaLnBrk="1" hangingPunct="1">
              <a:spcAft>
                <a:spcPts val="427"/>
              </a:spcAft>
              <a:buFont typeface="+mj-lt"/>
              <a:buAutoNum type="alphaUcPeriod"/>
            </a:pPr>
            <a:r>
              <a:rPr lang="en-US" b="1" dirty="0" smtClean="0">
                <a:solidFill>
                  <a:schemeClr val="bg1"/>
                </a:solidFill>
              </a:rPr>
              <a:t>Identify events</a:t>
            </a:r>
          </a:p>
          <a:p>
            <a:pPr marL="1205589" lvl="1" indent="-457200" eaLnBrk="1" hangingPunct="1">
              <a:spcAft>
                <a:spcPts val="427"/>
              </a:spcAft>
              <a:buFont typeface="+mj-lt"/>
              <a:buAutoNum type="alphaUcPeriod"/>
            </a:pPr>
            <a:r>
              <a:rPr lang="en-US" b="1" dirty="0" smtClean="0">
                <a:solidFill>
                  <a:srgbClr val="FFFF00"/>
                </a:solidFill>
              </a:rPr>
              <a:t>Define asymptotes of events</a:t>
            </a:r>
          </a:p>
          <a:p>
            <a:pPr marL="1205589" lvl="1" indent="-457200" eaLnBrk="1" hangingPunct="1">
              <a:spcAft>
                <a:spcPts val="427"/>
              </a:spcAft>
              <a:buFont typeface="+mj-lt"/>
              <a:buAutoNum type="alphaUcPeriod"/>
            </a:pPr>
            <a:r>
              <a:rPr lang="en-US" b="1" dirty="0" smtClean="0">
                <a:solidFill>
                  <a:schemeClr val="bg1"/>
                </a:solidFill>
              </a:rPr>
              <a:t>Vary near-surface thickness</a:t>
            </a:r>
          </a:p>
          <a:p>
            <a:pPr marL="1205589" lvl="1" indent="-457200" eaLnBrk="1" hangingPunct="1">
              <a:spcAft>
                <a:spcPts val="427"/>
              </a:spcAft>
              <a:buFont typeface="+mj-lt"/>
              <a:buAutoNum type="alphaUcPeriod"/>
            </a:pPr>
            <a:r>
              <a:rPr lang="en-US" b="1" dirty="0" smtClean="0">
                <a:solidFill>
                  <a:schemeClr val="bg1"/>
                </a:solidFill>
              </a:rPr>
              <a:t>Vary refractor thickness</a:t>
            </a:r>
          </a:p>
        </p:txBody>
      </p:sp>
      <p:sp>
        <p:nvSpPr>
          <p:cNvPr id="2" name="TextBox 1"/>
          <p:cNvSpPr txBox="1"/>
          <p:nvPr/>
        </p:nvSpPr>
        <p:spPr>
          <a:xfrm>
            <a:off x="2500667" y="492819"/>
            <a:ext cx="4161717" cy="523220"/>
          </a:xfrm>
          <a:prstGeom prst="rect">
            <a:avLst/>
          </a:prstGeom>
          <a:noFill/>
        </p:spPr>
        <p:txBody>
          <a:bodyPr wrap="none" rtlCol="0">
            <a:spAutoFit/>
          </a:bodyPr>
          <a:lstStyle/>
          <a:p>
            <a:pPr algn="ctr"/>
            <a:r>
              <a:rPr lang="en-US" sz="2800" b="1" dirty="0">
                <a:solidFill>
                  <a:schemeClr val="bg1"/>
                </a:solidFill>
              </a:rPr>
              <a:t>Near-Surface Events …</a:t>
            </a:r>
          </a:p>
        </p:txBody>
      </p:sp>
    </p:spTree>
    <p:extLst>
      <p:ext uri="{BB962C8B-B14F-4D97-AF65-F5344CB8AC3E}">
        <p14:creationId xmlns:p14="http://schemas.microsoft.com/office/powerpoint/2010/main" val="153184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7" name="Group 6"/>
          <p:cNvGrpSpPr/>
          <p:nvPr/>
        </p:nvGrpSpPr>
        <p:grpSpPr>
          <a:xfrm>
            <a:off x="2058054" y="2054668"/>
            <a:ext cx="4795305" cy="2773324"/>
            <a:chOff x="2263859" y="2666629"/>
            <a:chExt cx="5274836" cy="3599330"/>
          </a:xfrm>
        </p:grpSpPr>
        <p:grpSp>
          <p:nvGrpSpPr>
            <p:cNvPr id="8" name="Group 7"/>
            <p:cNvGrpSpPr/>
            <p:nvPr/>
          </p:nvGrpSpPr>
          <p:grpSpPr>
            <a:xfrm>
              <a:off x="2596040" y="2666629"/>
              <a:ext cx="4942655" cy="482255"/>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263859" y="2855000"/>
              <a:ext cx="601172" cy="3410959"/>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pic>
        <p:nvPicPr>
          <p:cNvPr id="2050" name="Picture 2" descr="H:\fred\Desktop\test_26AG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5" b="4517"/>
          <a:stretch/>
        </p:blipFill>
        <p:spPr bwMode="auto">
          <a:xfrm>
            <a:off x="2550160" y="2374235"/>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47" name="Straight Connector 46"/>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43" name="TextBox 42"/>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45" name="TextBox 44"/>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46" name="TextBox 45"/>
          <p:cNvSpPr txBox="1"/>
          <p:nvPr/>
        </p:nvSpPr>
        <p:spPr>
          <a:xfrm>
            <a:off x="5095287" y="4879651"/>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sp>
        <p:nvSpPr>
          <p:cNvPr id="51" name="Rectangle 50"/>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2" name="Text Box 2"/>
          <p:cNvSpPr txBox="1">
            <a:spLocks noChangeArrowheads="1"/>
          </p:cNvSpPr>
          <p:nvPr/>
        </p:nvSpPr>
        <p:spPr bwMode="auto">
          <a:xfrm>
            <a:off x="2783111" y="0"/>
            <a:ext cx="3531796" cy="81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Limits </a:t>
            </a:r>
            <a:r>
              <a:rPr lang="en-US" b="1" dirty="0">
                <a:solidFill>
                  <a:schemeClr val="bg1"/>
                </a:solidFill>
              </a:rPr>
              <a:t>and Asymptotes</a:t>
            </a:r>
          </a:p>
          <a:p>
            <a:pPr algn="ctr" eaLnBrk="1" hangingPunct="1"/>
            <a:endParaRPr lang="en-US" b="1" dirty="0">
              <a:solidFill>
                <a:schemeClr val="bg1"/>
              </a:solidFill>
            </a:endParaRPr>
          </a:p>
        </p:txBody>
      </p:sp>
      <p:sp>
        <p:nvSpPr>
          <p:cNvPr id="53" name="Rectangle 52"/>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4" name="Rectangle 53"/>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5" name="Rectangle 54"/>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6" name="5-Point Star 55"/>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8" name="Oval 57"/>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9" name="Oval 58"/>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0" name="Oval 59"/>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Oval 60"/>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Oval 64"/>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6" name="Oval 65"/>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7" name="Oval 66"/>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8" name="Oval 67"/>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TextBox 70"/>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3" name="TextBox 72"/>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74" name="TextBox 73"/>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75" name="TextBox 74"/>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76" name="TextBox 75"/>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77" name="Rectangle 7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8" name="TextBox 77"/>
          <p:cNvSpPr txBox="1"/>
          <p:nvPr/>
        </p:nvSpPr>
        <p:spPr>
          <a:xfrm>
            <a:off x="5129437" y="836738"/>
            <a:ext cx="3469595" cy="694388"/>
          </a:xfrm>
          <a:prstGeom prst="rect">
            <a:avLst/>
          </a:prstGeom>
          <a:noFill/>
        </p:spPr>
        <p:txBody>
          <a:bodyPr wrap="square" lIns="78071" tIns="39036" rIns="78071" bIns="39036" rtlCol="0">
            <a:spAutoFit/>
          </a:bodyPr>
          <a:lstStyle/>
          <a:p>
            <a:pPr algn="ctr"/>
            <a:r>
              <a:rPr lang="en-US" sz="2000" b="1" dirty="0" smtClean="0">
                <a:solidFill>
                  <a:schemeClr val="bg1"/>
                </a:solidFill>
              </a:rPr>
              <a:t>     Guided Waves   </a:t>
            </a:r>
          </a:p>
          <a:p>
            <a:pPr algn="ctr"/>
            <a:r>
              <a:rPr lang="en-US" sz="2000" b="1" dirty="0" smtClean="0">
                <a:solidFill>
                  <a:schemeClr val="bg1"/>
                </a:solidFill>
              </a:rPr>
              <a:t>    Ground Roll</a:t>
            </a:r>
            <a:endParaRPr lang="en-US" sz="2000" dirty="0"/>
          </a:p>
        </p:txBody>
      </p:sp>
      <p:sp>
        <p:nvSpPr>
          <p:cNvPr id="5" name="TextBox 4"/>
          <p:cNvSpPr txBox="1"/>
          <p:nvPr/>
        </p:nvSpPr>
        <p:spPr>
          <a:xfrm>
            <a:off x="7166429" y="2468829"/>
            <a:ext cx="1124026" cy="830997"/>
          </a:xfrm>
          <a:prstGeom prst="rect">
            <a:avLst/>
          </a:prstGeom>
          <a:solidFill>
            <a:srgbClr val="FFFFCC"/>
          </a:solidFill>
          <a:ln w="28575">
            <a:solidFill>
              <a:schemeClr val="tx1"/>
            </a:solidFill>
          </a:ln>
        </p:spPr>
        <p:txBody>
          <a:bodyPr wrap="none" rtlCol="0">
            <a:spAutoFit/>
          </a:bodyPr>
          <a:lstStyle/>
          <a:p>
            <a:r>
              <a:rPr lang="en-US" sz="1200" b="1" dirty="0" smtClean="0"/>
              <a:t>R</a:t>
            </a:r>
            <a:r>
              <a:rPr lang="en-US" sz="1200" b="1" baseline="-25000" dirty="0" smtClean="0"/>
              <a:t>1</a:t>
            </a:r>
            <a:r>
              <a:rPr lang="en-US" sz="1200" b="1" dirty="0" smtClean="0"/>
              <a:t> </a:t>
            </a:r>
            <a:r>
              <a:rPr lang="en-US" sz="1200" b="1" dirty="0" smtClean="0">
                <a:sym typeface="Symbol"/>
              </a:rPr>
              <a:t> .92 S</a:t>
            </a:r>
            <a:r>
              <a:rPr lang="en-US" sz="1200" b="1" baseline="-25000" dirty="0" smtClean="0">
                <a:sym typeface="Symbol"/>
              </a:rPr>
              <a:t>1</a:t>
            </a:r>
          </a:p>
          <a:p>
            <a:r>
              <a:rPr lang="en-US" sz="1200" b="1" dirty="0" smtClean="0"/>
              <a:t>R</a:t>
            </a:r>
            <a:r>
              <a:rPr lang="en-US" sz="1200" b="1" baseline="-25000" dirty="0" smtClean="0"/>
              <a:t>2</a:t>
            </a:r>
            <a:r>
              <a:rPr lang="en-US" sz="1200" b="1" dirty="0" smtClean="0"/>
              <a:t> </a:t>
            </a:r>
            <a:r>
              <a:rPr lang="en-US" sz="1200" b="1" dirty="0">
                <a:sym typeface="Symbol"/>
              </a:rPr>
              <a:t> .92 </a:t>
            </a:r>
            <a:r>
              <a:rPr lang="en-US" sz="1200" b="1" dirty="0" smtClean="0">
                <a:sym typeface="Symbol"/>
              </a:rPr>
              <a:t>S</a:t>
            </a:r>
            <a:r>
              <a:rPr lang="en-US" sz="1200" b="1" baseline="-25000" dirty="0" smtClean="0">
                <a:sym typeface="Symbol"/>
              </a:rPr>
              <a:t>2</a:t>
            </a:r>
            <a:endParaRPr lang="en-US" sz="1200" b="1" baseline="-25000" dirty="0"/>
          </a:p>
          <a:p>
            <a:r>
              <a:rPr lang="en-US" sz="1200" b="1" dirty="0" smtClean="0"/>
              <a:t>P</a:t>
            </a:r>
            <a:r>
              <a:rPr lang="en-US" sz="1200" b="1" baseline="-25000" dirty="0" smtClean="0"/>
              <a:t>CRIT</a:t>
            </a:r>
            <a:r>
              <a:rPr lang="en-US" sz="1200" b="1" dirty="0" smtClean="0"/>
              <a:t> = P</a:t>
            </a:r>
            <a:r>
              <a:rPr lang="en-US" sz="1200" b="1" baseline="-25000" dirty="0" smtClean="0"/>
              <a:t>1</a:t>
            </a:r>
            <a:r>
              <a:rPr lang="en-US" sz="1200" b="1" baseline="30000" dirty="0" smtClean="0"/>
              <a:t>2</a:t>
            </a:r>
            <a:r>
              <a:rPr lang="en-US" sz="1200" b="1" dirty="0" smtClean="0"/>
              <a:t>/P</a:t>
            </a:r>
            <a:r>
              <a:rPr lang="en-US" sz="1200" b="1" baseline="-25000" dirty="0" smtClean="0"/>
              <a:t>2</a:t>
            </a:r>
          </a:p>
          <a:p>
            <a:r>
              <a:rPr lang="en-US" sz="1200" b="1" dirty="0" smtClean="0"/>
              <a:t>S</a:t>
            </a:r>
            <a:r>
              <a:rPr lang="en-US" sz="1200" b="1" baseline="-25000" dirty="0" smtClean="0"/>
              <a:t>CRIT</a:t>
            </a:r>
            <a:r>
              <a:rPr lang="en-US" sz="1200" b="1" dirty="0" smtClean="0"/>
              <a:t> </a:t>
            </a:r>
            <a:r>
              <a:rPr lang="en-US" sz="1200" b="1" dirty="0"/>
              <a:t>= </a:t>
            </a:r>
            <a:r>
              <a:rPr lang="en-US" sz="1200" b="1" dirty="0" smtClean="0"/>
              <a:t>S</a:t>
            </a:r>
            <a:r>
              <a:rPr lang="en-US" sz="1200" b="1" baseline="-25000" dirty="0" smtClean="0"/>
              <a:t>1</a:t>
            </a:r>
            <a:r>
              <a:rPr lang="en-US" sz="1200" b="1" baseline="30000" dirty="0" smtClean="0"/>
              <a:t>2</a:t>
            </a:r>
            <a:r>
              <a:rPr lang="en-US" sz="1200" b="1" dirty="0" smtClean="0"/>
              <a:t>/S</a:t>
            </a:r>
            <a:r>
              <a:rPr lang="en-US" sz="1200" b="1" baseline="-25000" dirty="0" smtClean="0"/>
              <a:t>2</a:t>
            </a:r>
            <a:endParaRPr lang="en-US" sz="1200" b="1" baseline="-25000" dirty="0"/>
          </a:p>
        </p:txBody>
      </p:sp>
      <p:sp>
        <p:nvSpPr>
          <p:cNvPr id="2048" name="TextBox 2047"/>
          <p:cNvSpPr txBox="1"/>
          <p:nvPr/>
        </p:nvSpPr>
        <p:spPr>
          <a:xfrm>
            <a:off x="5383132" y="3147801"/>
            <a:ext cx="1217001" cy="400110"/>
          </a:xfrm>
          <a:prstGeom prst="rect">
            <a:avLst/>
          </a:prstGeom>
          <a:solidFill>
            <a:srgbClr val="FF9900">
              <a:alpha val="43137"/>
            </a:srgbClr>
          </a:solidFill>
          <a:ln>
            <a:solidFill>
              <a:schemeClr val="tx2"/>
            </a:solidFill>
          </a:ln>
        </p:spPr>
        <p:txBody>
          <a:bodyPr wrap="none" rtlCol="0">
            <a:spAutoFit/>
          </a:bodyPr>
          <a:lstStyle/>
          <a:p>
            <a:pPr algn="ctr"/>
            <a:r>
              <a:rPr lang="en-US" sz="1000" b="1" dirty="0" smtClean="0"/>
              <a:t>Guided Waves</a:t>
            </a:r>
          </a:p>
          <a:p>
            <a:pPr algn="ctr"/>
            <a:r>
              <a:rPr lang="en-US" sz="1000" b="1" dirty="0" smtClean="0"/>
              <a:t>(Trapped Modes)</a:t>
            </a:r>
            <a:endParaRPr lang="en-US" sz="1000" b="1" dirty="0"/>
          </a:p>
        </p:txBody>
      </p:sp>
      <p:sp>
        <p:nvSpPr>
          <p:cNvPr id="3" name="TextBox 2"/>
          <p:cNvSpPr txBox="1"/>
          <p:nvPr/>
        </p:nvSpPr>
        <p:spPr>
          <a:xfrm>
            <a:off x="3675204" y="4481698"/>
            <a:ext cx="1156086" cy="400110"/>
          </a:xfrm>
          <a:prstGeom prst="rect">
            <a:avLst/>
          </a:prstGeom>
          <a:solidFill>
            <a:srgbClr val="0000FF">
              <a:alpha val="30196"/>
            </a:srgbClr>
          </a:solidFill>
          <a:ln>
            <a:solidFill>
              <a:schemeClr val="tx1"/>
            </a:solidFill>
          </a:ln>
        </p:spPr>
        <p:txBody>
          <a:bodyPr wrap="none" rtlCol="0">
            <a:spAutoFit/>
          </a:bodyPr>
          <a:lstStyle/>
          <a:p>
            <a:pPr algn="ctr"/>
            <a:r>
              <a:rPr lang="en-US" sz="1000" b="1" dirty="0" smtClean="0"/>
              <a:t>Rayleigh Waves</a:t>
            </a:r>
          </a:p>
          <a:p>
            <a:pPr algn="ctr"/>
            <a:r>
              <a:rPr lang="en-US" sz="1000" b="1" dirty="0" smtClean="0"/>
              <a:t>(Ground Roll)</a:t>
            </a:r>
            <a:endParaRPr lang="en-US" sz="1000" b="1" dirty="0"/>
          </a:p>
        </p:txBody>
      </p:sp>
      <p:sp>
        <p:nvSpPr>
          <p:cNvPr id="84" name="Right Brace 83"/>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85"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86" name="Right Brace 85"/>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8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89" name="Group 88"/>
          <p:cNvGrpSpPr/>
          <p:nvPr/>
        </p:nvGrpSpPr>
        <p:grpSpPr>
          <a:xfrm>
            <a:off x="3406747" y="2031101"/>
            <a:ext cx="2280605" cy="253916"/>
            <a:chOff x="3406747" y="2031101"/>
            <a:chExt cx="2280605" cy="253916"/>
          </a:xfrm>
        </p:grpSpPr>
        <p:sp>
          <p:nvSpPr>
            <p:cNvPr id="90" name="TextBox 89"/>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91" name="Straight Connector 90"/>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4215951" y="2290045"/>
            <a:ext cx="697627" cy="369332"/>
          </a:xfrm>
          <a:prstGeom prst="rect">
            <a:avLst/>
          </a:prstGeom>
          <a:noFill/>
        </p:spPr>
        <p:txBody>
          <a:bodyPr wrap="none" rtlCol="0">
            <a:spAutoFit/>
          </a:bodyPr>
          <a:lstStyle/>
          <a:p>
            <a:r>
              <a:rPr lang="en-US" b="1" dirty="0" smtClean="0"/>
              <a:t>AGC</a:t>
            </a:r>
            <a:endParaRPr lang="en-US" b="1" dirty="0"/>
          </a:p>
        </p:txBody>
      </p:sp>
      <p:grpSp>
        <p:nvGrpSpPr>
          <p:cNvPr id="2065" name="Group 2064"/>
          <p:cNvGrpSpPr/>
          <p:nvPr/>
        </p:nvGrpSpPr>
        <p:grpSpPr>
          <a:xfrm>
            <a:off x="2536466" y="2369489"/>
            <a:ext cx="4361700" cy="2792445"/>
            <a:chOff x="2536466" y="2369489"/>
            <a:chExt cx="4361700" cy="2792445"/>
          </a:xfrm>
        </p:grpSpPr>
        <p:grpSp>
          <p:nvGrpSpPr>
            <p:cNvPr id="2049" name="Group 2048"/>
            <p:cNvGrpSpPr/>
            <p:nvPr/>
          </p:nvGrpSpPr>
          <p:grpSpPr>
            <a:xfrm>
              <a:off x="2536466" y="2369489"/>
              <a:ext cx="4361700" cy="2780063"/>
              <a:chOff x="2536466" y="2369489"/>
              <a:chExt cx="4361700" cy="2780063"/>
            </a:xfrm>
          </p:grpSpPr>
          <p:cxnSp>
            <p:nvCxnSpPr>
              <p:cNvPr id="79" name="Straight Connector 78"/>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81" name="Straight Connector 80"/>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cxnSp>
          <p:nvCxnSpPr>
            <p:cNvPr id="2052" name="Straight Connector 2051"/>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360976"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grpSp>
      <p:sp>
        <p:nvSpPr>
          <p:cNvPr id="2066" name="Freeform 2065"/>
          <p:cNvSpPr/>
          <p:nvPr/>
        </p:nvSpPr>
        <p:spPr>
          <a:xfrm>
            <a:off x="2542032" y="2377440"/>
            <a:ext cx="4123944" cy="2514600"/>
          </a:xfrm>
          <a:custGeom>
            <a:avLst/>
            <a:gdLst>
              <a:gd name="connsiteX0" fmla="*/ 0 w 4078224"/>
              <a:gd name="connsiteY0" fmla="*/ 0 h 2514600"/>
              <a:gd name="connsiteX1" fmla="*/ 4069080 w 4078224"/>
              <a:gd name="connsiteY1" fmla="*/ 0 h 2514600"/>
              <a:gd name="connsiteX2" fmla="*/ 4078224 w 4078224"/>
              <a:gd name="connsiteY2" fmla="*/ 2514600 h 2514600"/>
              <a:gd name="connsiteX3" fmla="*/ 0 w 4078224"/>
              <a:gd name="connsiteY3" fmla="*/ 0 h 2514600"/>
              <a:gd name="connsiteX0" fmla="*/ 0 w 4123944"/>
              <a:gd name="connsiteY0" fmla="*/ 0 h 2514600"/>
              <a:gd name="connsiteX1" fmla="*/ 4123944 w 4123944"/>
              <a:gd name="connsiteY1" fmla="*/ 1709928 h 2514600"/>
              <a:gd name="connsiteX2" fmla="*/ 4078224 w 4123944"/>
              <a:gd name="connsiteY2" fmla="*/ 2514600 h 2514600"/>
              <a:gd name="connsiteX3" fmla="*/ 0 w 4123944"/>
              <a:gd name="connsiteY3" fmla="*/ 0 h 2514600"/>
            </a:gdLst>
            <a:ahLst/>
            <a:cxnLst>
              <a:cxn ang="0">
                <a:pos x="connsiteX0" y="connsiteY0"/>
              </a:cxn>
              <a:cxn ang="0">
                <a:pos x="connsiteX1" y="connsiteY1"/>
              </a:cxn>
              <a:cxn ang="0">
                <a:pos x="connsiteX2" y="connsiteY2"/>
              </a:cxn>
              <a:cxn ang="0">
                <a:pos x="connsiteX3" y="connsiteY3"/>
              </a:cxn>
            </a:cxnLst>
            <a:rect l="l" t="t" r="r" b="b"/>
            <a:pathLst>
              <a:path w="4123944" h="2514600">
                <a:moveTo>
                  <a:pt x="0" y="0"/>
                </a:moveTo>
                <a:lnTo>
                  <a:pt x="4123944" y="1709928"/>
                </a:lnTo>
                <a:lnTo>
                  <a:pt x="4078224" y="2514600"/>
                </a:lnTo>
                <a:lnTo>
                  <a:pt x="0" y="0"/>
                </a:lnTo>
                <a:close/>
              </a:path>
            </a:pathLst>
          </a:custGeom>
          <a:solidFill>
            <a:srgbClr val="FF99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0" name="Group 2059"/>
          <p:cNvGrpSpPr/>
          <p:nvPr/>
        </p:nvGrpSpPr>
        <p:grpSpPr>
          <a:xfrm>
            <a:off x="2540899" y="2370966"/>
            <a:ext cx="4415306" cy="2446306"/>
            <a:chOff x="2540899" y="2370966"/>
            <a:chExt cx="4415306" cy="2446306"/>
          </a:xfrm>
        </p:grpSpPr>
        <p:cxnSp>
          <p:nvCxnSpPr>
            <p:cNvPr id="2055" name="Straight Connector 2054"/>
            <p:cNvCxnSpPr/>
            <p:nvPr/>
          </p:nvCxnSpPr>
          <p:spPr>
            <a:xfrm>
              <a:off x="2540899" y="2370966"/>
              <a:ext cx="4135030" cy="232241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559943" y="4540273"/>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grpSp>
      <p:sp>
        <p:nvSpPr>
          <p:cNvPr id="94" name="TextBox 93"/>
          <p:cNvSpPr txBox="1"/>
          <p:nvPr/>
        </p:nvSpPr>
        <p:spPr>
          <a:xfrm>
            <a:off x="6948113" y="3741765"/>
            <a:ext cx="1537600" cy="584775"/>
          </a:xfrm>
          <a:prstGeom prst="rect">
            <a:avLst/>
          </a:prstGeom>
          <a:solidFill>
            <a:srgbClr val="FFFFCC"/>
          </a:solidFill>
          <a:ln w="28575">
            <a:solidFill>
              <a:schemeClr val="tx1"/>
            </a:solidFill>
          </a:ln>
        </p:spPr>
        <p:txBody>
          <a:bodyPr wrap="none" rtlCol="0">
            <a:spAutoFit/>
          </a:bodyPr>
          <a:lstStyle/>
          <a:p>
            <a:pPr algn="ctr"/>
            <a:r>
              <a:rPr lang="en-US" sz="1600" b="1" dirty="0" smtClean="0"/>
              <a:t>P</a:t>
            </a:r>
            <a:r>
              <a:rPr lang="en-US" sz="1600" b="1" baseline="-25000" dirty="0" smtClean="0"/>
              <a:t>1</a:t>
            </a:r>
            <a:r>
              <a:rPr lang="en-US" sz="1600" b="1" dirty="0" smtClean="0"/>
              <a:t> asymptote </a:t>
            </a:r>
          </a:p>
          <a:p>
            <a:pPr algn="ctr"/>
            <a:r>
              <a:rPr lang="en-US" sz="1600" b="1" dirty="0" smtClean="0"/>
              <a:t>for all n(P</a:t>
            </a:r>
            <a:r>
              <a:rPr lang="en-US" sz="1600" b="1" baseline="-25000" dirty="0" smtClean="0"/>
              <a:t>1</a:t>
            </a:r>
            <a:r>
              <a:rPr lang="en-US" sz="1600" b="1" dirty="0" smtClean="0"/>
              <a:t>P</a:t>
            </a:r>
            <a:r>
              <a:rPr lang="en-US" sz="1600" b="1" baseline="-25000" dirty="0" smtClean="0"/>
              <a:t>1</a:t>
            </a:r>
            <a:r>
              <a:rPr lang="en-US" sz="1600" b="1" dirty="0" smtClean="0"/>
              <a:t>) </a:t>
            </a:r>
            <a:endParaRPr lang="en-US" sz="1600" b="1" dirty="0"/>
          </a:p>
        </p:txBody>
      </p:sp>
      <p:sp>
        <p:nvSpPr>
          <p:cNvPr id="95" name="TextBox 94"/>
          <p:cNvSpPr txBox="1"/>
          <p:nvPr/>
        </p:nvSpPr>
        <p:spPr>
          <a:xfrm>
            <a:off x="583336" y="3852602"/>
            <a:ext cx="1537600" cy="584775"/>
          </a:xfrm>
          <a:prstGeom prst="rect">
            <a:avLst/>
          </a:prstGeom>
          <a:solidFill>
            <a:srgbClr val="FFFFCC"/>
          </a:solidFill>
          <a:ln w="28575">
            <a:solidFill>
              <a:schemeClr val="tx1"/>
            </a:solidFill>
          </a:ln>
        </p:spPr>
        <p:txBody>
          <a:bodyPr wrap="none" rtlCol="0">
            <a:spAutoFit/>
          </a:bodyPr>
          <a:lstStyle/>
          <a:p>
            <a:pPr algn="ctr"/>
            <a:r>
              <a:rPr lang="en-US" sz="1600" b="1" dirty="0" smtClean="0"/>
              <a:t>S</a:t>
            </a:r>
            <a:r>
              <a:rPr lang="en-US" sz="1600" b="1" baseline="-25000" dirty="0" smtClean="0"/>
              <a:t>1</a:t>
            </a:r>
            <a:r>
              <a:rPr lang="en-US" sz="1600" b="1" dirty="0" smtClean="0"/>
              <a:t> asymptote </a:t>
            </a:r>
          </a:p>
          <a:p>
            <a:pPr algn="ctr"/>
            <a:r>
              <a:rPr lang="en-US" sz="1600" b="1" dirty="0" smtClean="0"/>
              <a:t>for all n(S</a:t>
            </a:r>
            <a:r>
              <a:rPr lang="en-US" sz="1600" b="1" baseline="-25000" dirty="0" smtClean="0"/>
              <a:t>1</a:t>
            </a:r>
            <a:r>
              <a:rPr lang="en-US" sz="1600" b="1" dirty="0" smtClean="0"/>
              <a:t>S</a:t>
            </a:r>
            <a:r>
              <a:rPr lang="en-US" sz="1600" b="1" baseline="-25000" dirty="0" smtClean="0"/>
              <a:t>1</a:t>
            </a:r>
            <a:r>
              <a:rPr lang="en-US" sz="1600" b="1" dirty="0" smtClean="0"/>
              <a:t>) </a:t>
            </a:r>
            <a:endParaRPr lang="en-US" sz="1600" b="1" dirty="0"/>
          </a:p>
        </p:txBody>
      </p:sp>
    </p:spTree>
    <p:extLst>
      <p:ext uri="{BB962C8B-B14F-4D97-AF65-F5344CB8AC3E}">
        <p14:creationId xmlns:p14="http://schemas.microsoft.com/office/powerpoint/2010/main" val="39462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solidFill>
                <a:schemeClr val="tx1"/>
              </a:solidFill>
            </a:endParaRPr>
          </a:p>
        </p:txBody>
      </p:sp>
      <p:sp>
        <p:nvSpPr>
          <p:cNvPr id="8194" name="Text Box 2"/>
          <p:cNvSpPr txBox="1">
            <a:spLocks noChangeArrowheads="1"/>
          </p:cNvSpPr>
          <p:nvPr/>
        </p:nvSpPr>
        <p:spPr bwMode="auto">
          <a:xfrm>
            <a:off x="3955860" y="-10756"/>
            <a:ext cx="1215649" cy="448166"/>
          </a:xfrm>
          <a:prstGeom prst="rect">
            <a:avLst/>
          </a:prstGeom>
          <a:noFill/>
          <a:ln>
            <a:noFill/>
          </a:ln>
          <a:effectLs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dirty="0">
                <a:solidFill>
                  <a:schemeClr val="bg1"/>
                </a:solidFill>
              </a:rPr>
              <a:t>Outline</a:t>
            </a:r>
          </a:p>
        </p:txBody>
      </p:sp>
      <p:sp>
        <p:nvSpPr>
          <p:cNvPr id="8195" name="Text Box 3"/>
          <p:cNvSpPr txBox="1">
            <a:spLocks noChangeArrowheads="1"/>
          </p:cNvSpPr>
          <p:nvPr/>
        </p:nvSpPr>
        <p:spPr bwMode="auto">
          <a:xfrm>
            <a:off x="1806761" y="1024079"/>
            <a:ext cx="5549527" cy="2130678"/>
          </a:xfrm>
          <a:prstGeom prst="rect">
            <a:avLst/>
          </a:prstGeom>
          <a:solidFill>
            <a:srgbClr val="4C2600"/>
          </a:solidFill>
          <a:ln>
            <a:solidFill>
              <a:schemeClr val="tx1"/>
            </a:solidFill>
          </a:ln>
          <a:effectLst/>
        </p:spPr>
        <p:txBody>
          <a:bodyPr wrap="none" lIns="78071" tIns="39036" rIns="78071" bIns="39036">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348339" indent="0" eaLnBrk="1" hangingPunct="1">
              <a:spcAft>
                <a:spcPts val="427"/>
              </a:spcAft>
            </a:pPr>
            <a:r>
              <a:rPr lang="en-US" b="1" dirty="0" smtClean="0">
                <a:solidFill>
                  <a:srgbClr val="FFFF00"/>
                </a:solidFill>
              </a:rPr>
              <a:t>Elastic synthetics</a:t>
            </a:r>
          </a:p>
          <a:p>
            <a:pPr marL="1205589" lvl="1" indent="-457200" eaLnBrk="1" hangingPunct="1">
              <a:spcAft>
                <a:spcPts val="427"/>
              </a:spcAft>
              <a:buFont typeface="+mj-lt"/>
              <a:buAutoNum type="alphaUcPeriod"/>
            </a:pPr>
            <a:r>
              <a:rPr lang="en-US" b="1" dirty="0" smtClean="0">
                <a:solidFill>
                  <a:schemeClr val="bg1"/>
                </a:solidFill>
              </a:rPr>
              <a:t>Identify events</a:t>
            </a:r>
          </a:p>
          <a:p>
            <a:pPr marL="1205589" lvl="1" indent="-457200" eaLnBrk="1" hangingPunct="1">
              <a:spcAft>
                <a:spcPts val="427"/>
              </a:spcAft>
              <a:buFont typeface="+mj-lt"/>
              <a:buAutoNum type="alphaUcPeriod"/>
            </a:pPr>
            <a:r>
              <a:rPr lang="en-US" b="1" dirty="0" smtClean="0">
                <a:solidFill>
                  <a:schemeClr val="bg1"/>
                </a:solidFill>
              </a:rPr>
              <a:t>Define asymptotes of events</a:t>
            </a:r>
          </a:p>
          <a:p>
            <a:pPr marL="1205589" lvl="1" indent="-457200" eaLnBrk="1" hangingPunct="1">
              <a:spcAft>
                <a:spcPts val="427"/>
              </a:spcAft>
              <a:buFont typeface="+mj-lt"/>
              <a:buAutoNum type="alphaUcPeriod"/>
            </a:pPr>
            <a:r>
              <a:rPr lang="en-US" b="1" dirty="0" smtClean="0">
                <a:solidFill>
                  <a:srgbClr val="FFFF00"/>
                </a:solidFill>
              </a:rPr>
              <a:t>Vary near-surface thickness</a:t>
            </a:r>
          </a:p>
          <a:p>
            <a:pPr marL="1205589" lvl="1" indent="-457200" eaLnBrk="1" hangingPunct="1">
              <a:spcAft>
                <a:spcPts val="427"/>
              </a:spcAft>
              <a:buFont typeface="+mj-lt"/>
              <a:buAutoNum type="alphaUcPeriod"/>
            </a:pPr>
            <a:r>
              <a:rPr lang="en-US" b="1" dirty="0" smtClean="0">
                <a:solidFill>
                  <a:schemeClr val="bg1"/>
                </a:solidFill>
              </a:rPr>
              <a:t>Vary refractor thickness</a:t>
            </a:r>
          </a:p>
        </p:txBody>
      </p:sp>
      <p:sp>
        <p:nvSpPr>
          <p:cNvPr id="2" name="TextBox 1"/>
          <p:cNvSpPr txBox="1"/>
          <p:nvPr/>
        </p:nvSpPr>
        <p:spPr>
          <a:xfrm>
            <a:off x="2500667" y="492819"/>
            <a:ext cx="4161717" cy="523220"/>
          </a:xfrm>
          <a:prstGeom prst="rect">
            <a:avLst/>
          </a:prstGeom>
          <a:noFill/>
        </p:spPr>
        <p:txBody>
          <a:bodyPr wrap="none" rtlCol="0">
            <a:spAutoFit/>
          </a:bodyPr>
          <a:lstStyle/>
          <a:p>
            <a:pPr algn="ctr"/>
            <a:r>
              <a:rPr lang="en-US" sz="2800" b="1" dirty="0">
                <a:solidFill>
                  <a:schemeClr val="bg1"/>
                </a:solidFill>
              </a:rPr>
              <a:t>Near-Surface Events …</a:t>
            </a:r>
          </a:p>
        </p:txBody>
      </p:sp>
    </p:spTree>
    <p:extLst>
      <p:ext uri="{BB962C8B-B14F-4D97-AF65-F5344CB8AC3E}">
        <p14:creationId xmlns:p14="http://schemas.microsoft.com/office/powerpoint/2010/main" val="153184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82" name="Rectangle 81"/>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dirty="0"/>
          </a:p>
        </p:txBody>
      </p:sp>
      <p:pic>
        <p:nvPicPr>
          <p:cNvPr id="9218"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799" r="29107" b="14201"/>
          <a:stretch/>
        </p:blipFill>
        <p:spPr bwMode="auto">
          <a:xfrm>
            <a:off x="2543696" y="2366011"/>
            <a:ext cx="4078223" cy="25374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058055" y="2054668"/>
            <a:ext cx="4795305" cy="2773324"/>
            <a:chOff x="2263859" y="2666629"/>
            <a:chExt cx="5274836" cy="3599330"/>
          </a:xfrm>
        </p:grpSpPr>
        <p:grpSp>
          <p:nvGrpSpPr>
            <p:cNvPr id="14" name="Group 13"/>
            <p:cNvGrpSpPr/>
            <p:nvPr/>
          </p:nvGrpSpPr>
          <p:grpSpPr>
            <a:xfrm>
              <a:off x="2596040" y="2666629"/>
              <a:ext cx="4942655" cy="482255"/>
              <a:chOff x="2596040" y="2631004"/>
              <a:chExt cx="4942655" cy="482255"/>
            </a:xfrm>
          </p:grpSpPr>
          <p:sp>
            <p:nvSpPr>
              <p:cNvPr id="34" name="TextBox 33"/>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5" name="TextBox 34"/>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7" name="TextBox 36"/>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8" name="TextBox 37"/>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9" name="TextBox 38"/>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40" name="TextBox 39"/>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41" name="TextBox 40"/>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5" name="Group 14"/>
            <p:cNvGrpSpPr/>
            <p:nvPr/>
          </p:nvGrpSpPr>
          <p:grpSpPr>
            <a:xfrm>
              <a:off x="2263859" y="2855000"/>
              <a:ext cx="601172" cy="3410959"/>
              <a:chOff x="2216359" y="2855000"/>
              <a:chExt cx="601172" cy="3410959"/>
            </a:xfrm>
          </p:grpSpPr>
          <p:sp>
            <p:nvSpPr>
              <p:cNvPr id="16" name="TextBox 15"/>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6" name="TextBox 25"/>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7" name="TextBox 26"/>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8" name="TextBox 27"/>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9" name="TextBox 28"/>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30" name="Group 29"/>
              <p:cNvGrpSpPr/>
              <p:nvPr/>
            </p:nvGrpSpPr>
            <p:grpSpPr>
              <a:xfrm>
                <a:off x="2216359" y="2923883"/>
                <a:ext cx="474681" cy="2726562"/>
                <a:chOff x="2216359" y="2923883"/>
                <a:chExt cx="474681" cy="2726562"/>
              </a:xfrm>
            </p:grpSpPr>
            <p:sp>
              <p:nvSpPr>
                <p:cNvPr id="31" name="TextBox 30"/>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32" name="TextBox 31"/>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33" name="TextBox 32"/>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4" name="Rectangle 43"/>
          <p:cNvSpPr/>
          <p:nvPr/>
        </p:nvSpPr>
        <p:spPr>
          <a:xfrm>
            <a:off x="1534421"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5" name="Rectangle 44"/>
          <p:cNvSpPr/>
          <p:nvPr/>
        </p:nvSpPr>
        <p:spPr>
          <a:xfrm>
            <a:off x="1534421" y="715542"/>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6" name="Rectangle 45"/>
          <p:cNvSpPr/>
          <p:nvPr/>
        </p:nvSpPr>
        <p:spPr>
          <a:xfrm>
            <a:off x="1534421" y="1319803"/>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7" name="5-Point Star 46"/>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9" name="Oval 58"/>
          <p:cNvSpPr/>
          <p:nvPr/>
        </p:nvSpPr>
        <p:spPr>
          <a:xfrm>
            <a:off x="174702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0" name="Oval 59"/>
          <p:cNvSpPr/>
          <p:nvPr/>
        </p:nvSpPr>
        <p:spPr>
          <a:xfrm>
            <a:off x="1885436"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1" name="Oval 60"/>
          <p:cNvSpPr/>
          <p:nvPr/>
        </p:nvSpPr>
        <p:spPr>
          <a:xfrm>
            <a:off x="202385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2" name="Oval 61"/>
          <p:cNvSpPr/>
          <p:nvPr/>
        </p:nvSpPr>
        <p:spPr>
          <a:xfrm>
            <a:off x="2162268"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3" name="Oval 62"/>
          <p:cNvSpPr/>
          <p:nvPr/>
        </p:nvSpPr>
        <p:spPr>
          <a:xfrm>
            <a:off x="230068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4" name="Oval 63"/>
          <p:cNvSpPr/>
          <p:nvPr/>
        </p:nvSpPr>
        <p:spPr>
          <a:xfrm>
            <a:off x="2439099"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5" name="Oval 64"/>
          <p:cNvSpPr/>
          <p:nvPr/>
        </p:nvSpPr>
        <p:spPr>
          <a:xfrm>
            <a:off x="2577513"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6" name="Oval 65"/>
          <p:cNvSpPr/>
          <p:nvPr/>
        </p:nvSpPr>
        <p:spPr>
          <a:xfrm>
            <a:off x="2715930"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7" name="Oval 66"/>
          <p:cNvSpPr/>
          <p:nvPr/>
        </p:nvSpPr>
        <p:spPr>
          <a:xfrm>
            <a:off x="2854344"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8" name="Oval 67"/>
          <p:cNvSpPr/>
          <p:nvPr/>
        </p:nvSpPr>
        <p:spPr>
          <a:xfrm>
            <a:off x="2992761"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9" name="Oval 68"/>
          <p:cNvSpPr/>
          <p:nvPr/>
        </p:nvSpPr>
        <p:spPr>
          <a:xfrm>
            <a:off x="3131175"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cxnSp>
        <p:nvCxnSpPr>
          <p:cNvPr id="9223" name="Straight Connector 9222"/>
          <p:cNvCxnSpPr>
            <a:stCxn id="34" idx="2"/>
          </p:cNvCxnSpPr>
          <p:nvPr/>
        </p:nvCxnSpPr>
        <p:spPr>
          <a:xfrm>
            <a:off x="2550914" y="2426251"/>
            <a:ext cx="889176" cy="661342"/>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sp>
        <p:nvSpPr>
          <p:cNvPr id="96" name="Rectangle 95"/>
          <p:cNvSpPr/>
          <p:nvPr/>
        </p:nvSpPr>
        <p:spPr>
          <a:xfrm>
            <a:off x="4584470"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104" name="TextBox 70"/>
          <p:cNvSpPr txBox="1">
            <a:spLocks noChangeArrowheads="1"/>
          </p:cNvSpPr>
          <p:nvPr/>
        </p:nvSpPr>
        <p:spPr bwMode="auto">
          <a:xfrm>
            <a:off x="5296316" y="959850"/>
            <a:ext cx="3135838" cy="4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ctr"/>
            <a:r>
              <a:rPr lang="en-US" sz="2400" dirty="0">
                <a:solidFill>
                  <a:schemeClr val="bg1"/>
                </a:solidFill>
              </a:rPr>
              <a:t>Thickness = 850 </a:t>
            </a:r>
            <a:r>
              <a:rPr lang="en-US" sz="2400" dirty="0" err="1">
                <a:solidFill>
                  <a:schemeClr val="bg1"/>
                </a:solidFill>
              </a:rPr>
              <a:t>ft</a:t>
            </a:r>
            <a:endParaRPr lang="en-US" sz="2400" dirty="0">
              <a:solidFill>
                <a:schemeClr val="bg1"/>
              </a:solidFill>
            </a:endParaRPr>
          </a:p>
        </p:txBody>
      </p:sp>
      <p:grpSp>
        <p:nvGrpSpPr>
          <p:cNvPr id="71" name="Group 70"/>
          <p:cNvGrpSpPr/>
          <p:nvPr/>
        </p:nvGrpSpPr>
        <p:grpSpPr>
          <a:xfrm>
            <a:off x="1637570" y="890575"/>
            <a:ext cx="1592327" cy="955870"/>
            <a:chOff x="1801327" y="1155823"/>
            <a:chExt cx="1751560" cy="1240567"/>
          </a:xfrm>
        </p:grpSpPr>
        <p:sp>
          <p:nvSpPr>
            <p:cNvPr id="72" name="TextBox 71"/>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73" name="TextBox 72"/>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74" name="TextBox 73"/>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75" name="TextBox 74"/>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cxnSp>
        <p:nvCxnSpPr>
          <p:cNvPr id="102" name="Straight Connector 101"/>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34" name="TextBox 133"/>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35" name="TextBox 134"/>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36" name="TextBox 135"/>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37" name="Group 136"/>
          <p:cNvGrpSpPr/>
          <p:nvPr/>
        </p:nvGrpSpPr>
        <p:grpSpPr>
          <a:xfrm>
            <a:off x="2536466" y="2369489"/>
            <a:ext cx="4361700" cy="2780063"/>
            <a:chOff x="2536466" y="2369489"/>
            <a:chExt cx="4361700" cy="2780063"/>
          </a:xfrm>
        </p:grpSpPr>
        <p:cxnSp>
          <p:nvCxnSpPr>
            <p:cNvPr id="138" name="Straight Connector 137"/>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40" name="Straight Connector 139"/>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sp>
        <p:nvSpPr>
          <p:cNvPr id="142" name="TextBox 89"/>
          <p:cNvSpPr txBox="1">
            <a:spLocks noChangeArrowheads="1"/>
          </p:cNvSpPr>
          <p:nvPr/>
        </p:nvSpPr>
        <p:spPr bwMode="auto">
          <a:xfrm>
            <a:off x="2247035" y="427610"/>
            <a:ext cx="442997"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a:t>Air</a:t>
            </a:r>
          </a:p>
        </p:txBody>
      </p:sp>
      <p:sp>
        <p:nvSpPr>
          <p:cNvPr id="143" name="Right Brace 142"/>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44"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145" name="Right Brace 144"/>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46"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47" name="Group 146"/>
          <p:cNvGrpSpPr/>
          <p:nvPr/>
        </p:nvGrpSpPr>
        <p:grpSpPr>
          <a:xfrm>
            <a:off x="3406747" y="2031101"/>
            <a:ext cx="2280605" cy="253916"/>
            <a:chOff x="3406747" y="2031101"/>
            <a:chExt cx="2280605" cy="253916"/>
          </a:xfrm>
        </p:grpSpPr>
        <p:sp>
          <p:nvSpPr>
            <p:cNvPr id="148" name="TextBox 147"/>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49" name="Straight Connector 148"/>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spTree>
    <p:extLst>
      <p:ext uri="{BB962C8B-B14F-4D97-AF65-F5344CB8AC3E}">
        <p14:creationId xmlns:p14="http://schemas.microsoft.com/office/powerpoint/2010/main" val="84102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4584990" y="718774"/>
            <a:ext cx="4559011" cy="929534"/>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74" name="Rectangle 73"/>
          <p:cNvSpPr/>
          <p:nvPr/>
        </p:nvSpPr>
        <p:spPr>
          <a:xfrm>
            <a:off x="0" y="0"/>
            <a:ext cx="9144000" cy="434920"/>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8" name="Rectangle 67"/>
          <p:cNvSpPr/>
          <p:nvPr/>
        </p:nvSpPr>
        <p:spPr>
          <a:xfrm>
            <a:off x="2127250" y="2055209"/>
            <a:ext cx="4746625" cy="306606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dirty="0"/>
          </a:p>
        </p:txBody>
      </p:sp>
      <p:pic>
        <p:nvPicPr>
          <p:cNvPr id="13317" name="Picture 2" descr="H:\fred\Desktop\plot_tr"/>
          <p:cNvPicPr>
            <a:picLocks noChangeAspect="1" noChangeArrowheads="1"/>
          </p:cNvPicPr>
          <p:nvPr/>
        </p:nvPicPr>
        <p:blipFill>
          <a:blip r:embed="rId3" cstate="print">
            <a:extLst>
              <a:ext uri="{28A0092B-C50C-407E-A947-70E740481C1C}">
                <a14:useLocalDpi xmlns:a14="http://schemas.microsoft.com/office/drawing/2010/main" val="0"/>
              </a:ext>
            </a:extLst>
          </a:blip>
          <a:srcRect l="4028" t="11800" r="29108" b="14200"/>
          <a:stretch>
            <a:fillRect/>
          </a:stretch>
        </p:blipFill>
        <p:spPr bwMode="auto">
          <a:xfrm>
            <a:off x="2544331" y="2365865"/>
            <a:ext cx="4076988" cy="25376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3318" name="Group 8"/>
          <p:cNvGrpSpPr>
            <a:grpSpLocks/>
          </p:cNvGrpSpPr>
          <p:nvPr/>
        </p:nvGrpSpPr>
        <p:grpSpPr bwMode="auto">
          <a:xfrm>
            <a:off x="2058131" y="2055209"/>
            <a:ext cx="4794988" cy="2772710"/>
            <a:chOff x="2263820" y="2666629"/>
            <a:chExt cx="5274929" cy="3599407"/>
          </a:xfrm>
        </p:grpSpPr>
        <p:grpSp>
          <p:nvGrpSpPr>
            <p:cNvPr id="13365" name="Group 9"/>
            <p:cNvGrpSpPr>
              <a:grpSpLocks/>
            </p:cNvGrpSpPr>
            <p:nvPr/>
          </p:nvGrpSpPr>
          <p:grpSpPr bwMode="auto">
            <a:xfrm>
              <a:off x="2596040" y="2666629"/>
              <a:ext cx="4942709" cy="482332"/>
              <a:chOff x="2596040" y="2631004"/>
              <a:chExt cx="4942709" cy="482332"/>
            </a:xfrm>
          </p:grpSpPr>
          <p:sp>
            <p:nvSpPr>
              <p:cNvPr id="13385" name="TextBox 29"/>
              <p:cNvSpPr txBox="1">
                <a:spLocks noChangeArrowheads="1"/>
              </p:cNvSpPr>
              <p:nvPr/>
            </p:nvSpPr>
            <p:spPr bwMode="auto">
              <a:xfrm>
                <a:off x="2684320" y="2793703"/>
                <a:ext cx="241945"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a:t>
                </a:r>
              </a:p>
            </p:txBody>
          </p:sp>
          <p:sp>
            <p:nvSpPr>
              <p:cNvPr id="13386" name="TextBox 30"/>
              <p:cNvSpPr txBox="1">
                <a:spLocks noChangeArrowheads="1"/>
              </p:cNvSpPr>
              <p:nvPr/>
            </p:nvSpPr>
            <p:spPr bwMode="auto">
              <a:xfrm>
                <a:off x="4456902" y="2793703"/>
                <a:ext cx="241945"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a:t>
                </a:r>
              </a:p>
            </p:txBody>
          </p:sp>
          <p:sp>
            <p:nvSpPr>
              <p:cNvPr id="13387" name="TextBox 31"/>
              <p:cNvSpPr txBox="1">
                <a:spLocks noChangeArrowheads="1"/>
              </p:cNvSpPr>
              <p:nvPr/>
            </p:nvSpPr>
            <p:spPr bwMode="auto">
              <a:xfrm>
                <a:off x="3570611" y="2793703"/>
                <a:ext cx="241945"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a:t>
                </a:r>
              </a:p>
            </p:txBody>
          </p:sp>
          <p:sp>
            <p:nvSpPr>
              <p:cNvPr id="13388" name="TextBox 32"/>
              <p:cNvSpPr txBox="1">
                <a:spLocks noChangeArrowheads="1"/>
              </p:cNvSpPr>
              <p:nvPr/>
            </p:nvSpPr>
            <p:spPr bwMode="auto">
              <a:xfrm>
                <a:off x="5343193" y="2793703"/>
                <a:ext cx="241945"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a:t>
                </a:r>
              </a:p>
            </p:txBody>
          </p:sp>
          <p:sp>
            <p:nvSpPr>
              <p:cNvPr id="13389" name="TextBox 33"/>
              <p:cNvSpPr txBox="1">
                <a:spLocks noChangeArrowheads="1"/>
              </p:cNvSpPr>
              <p:nvPr/>
            </p:nvSpPr>
            <p:spPr bwMode="auto">
              <a:xfrm>
                <a:off x="6229484" y="2793703"/>
                <a:ext cx="241945"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a:t>
                </a:r>
              </a:p>
            </p:txBody>
          </p:sp>
          <p:sp>
            <p:nvSpPr>
              <p:cNvPr id="13390" name="TextBox 34"/>
              <p:cNvSpPr txBox="1">
                <a:spLocks noChangeArrowheads="1"/>
              </p:cNvSpPr>
              <p:nvPr/>
            </p:nvSpPr>
            <p:spPr bwMode="auto">
              <a:xfrm>
                <a:off x="7115774" y="2793703"/>
                <a:ext cx="241945"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a:t>
                </a:r>
              </a:p>
            </p:txBody>
          </p:sp>
          <p:sp>
            <p:nvSpPr>
              <p:cNvPr id="13391" name="TextBox 35"/>
              <p:cNvSpPr txBox="1">
                <a:spLocks noChangeArrowheads="1"/>
              </p:cNvSpPr>
              <p:nvPr/>
            </p:nvSpPr>
            <p:spPr bwMode="auto">
              <a:xfrm>
                <a:off x="2596040" y="2631004"/>
                <a:ext cx="414763"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0 ft</a:t>
                </a:r>
              </a:p>
            </p:txBody>
          </p:sp>
          <p:sp>
            <p:nvSpPr>
              <p:cNvPr id="13392" name="TextBox 36"/>
              <p:cNvSpPr txBox="1">
                <a:spLocks noChangeArrowheads="1"/>
              </p:cNvSpPr>
              <p:nvPr/>
            </p:nvSpPr>
            <p:spPr bwMode="auto">
              <a:xfrm>
                <a:off x="6891209" y="2631004"/>
                <a:ext cx="647540"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5000 ft</a:t>
                </a:r>
              </a:p>
            </p:txBody>
          </p:sp>
        </p:grpSp>
        <p:grpSp>
          <p:nvGrpSpPr>
            <p:cNvPr id="13366" name="Group 10"/>
            <p:cNvGrpSpPr>
              <a:grpSpLocks/>
            </p:cNvGrpSpPr>
            <p:nvPr/>
          </p:nvGrpSpPr>
          <p:grpSpPr bwMode="auto">
            <a:xfrm>
              <a:off x="2263820" y="2855000"/>
              <a:ext cx="601234" cy="3411036"/>
              <a:chOff x="2216320" y="2855000"/>
              <a:chExt cx="601234" cy="3411036"/>
            </a:xfrm>
          </p:grpSpPr>
          <p:sp>
            <p:nvSpPr>
              <p:cNvPr id="13367" name="TextBox 11"/>
              <p:cNvSpPr txBox="1">
                <a:spLocks noChangeArrowheads="1"/>
              </p:cNvSpPr>
              <p:nvPr/>
            </p:nvSpPr>
            <p:spPr bwMode="auto">
              <a:xfrm>
                <a:off x="2536813" y="5946403"/>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68" name="TextBox 12"/>
              <p:cNvSpPr txBox="1">
                <a:spLocks noChangeArrowheads="1"/>
              </p:cNvSpPr>
              <p:nvPr/>
            </p:nvSpPr>
            <p:spPr bwMode="auto">
              <a:xfrm>
                <a:off x="2536813" y="28550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69" name="TextBox 13"/>
              <p:cNvSpPr txBox="1">
                <a:spLocks noChangeArrowheads="1"/>
              </p:cNvSpPr>
              <p:nvPr/>
            </p:nvSpPr>
            <p:spPr bwMode="auto">
              <a:xfrm>
                <a:off x="2536813" y="30928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0" name="TextBox 14"/>
              <p:cNvSpPr txBox="1">
                <a:spLocks noChangeArrowheads="1"/>
              </p:cNvSpPr>
              <p:nvPr/>
            </p:nvSpPr>
            <p:spPr bwMode="auto">
              <a:xfrm>
                <a:off x="2536813" y="33306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1" name="TextBox 15"/>
              <p:cNvSpPr txBox="1">
                <a:spLocks noChangeArrowheads="1"/>
              </p:cNvSpPr>
              <p:nvPr/>
            </p:nvSpPr>
            <p:spPr bwMode="auto">
              <a:xfrm>
                <a:off x="2536813" y="35684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2" name="TextBox 16"/>
              <p:cNvSpPr txBox="1">
                <a:spLocks noChangeArrowheads="1"/>
              </p:cNvSpPr>
              <p:nvPr/>
            </p:nvSpPr>
            <p:spPr bwMode="auto">
              <a:xfrm>
                <a:off x="2536813" y="38062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3" name="TextBox 17"/>
              <p:cNvSpPr txBox="1">
                <a:spLocks noChangeArrowheads="1"/>
              </p:cNvSpPr>
              <p:nvPr/>
            </p:nvSpPr>
            <p:spPr bwMode="auto">
              <a:xfrm>
                <a:off x="2536813" y="40440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4" name="TextBox 18"/>
              <p:cNvSpPr txBox="1">
                <a:spLocks noChangeArrowheads="1"/>
              </p:cNvSpPr>
              <p:nvPr/>
            </p:nvSpPr>
            <p:spPr bwMode="auto">
              <a:xfrm>
                <a:off x="2536813" y="42818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5" name="TextBox 19"/>
              <p:cNvSpPr txBox="1">
                <a:spLocks noChangeArrowheads="1"/>
              </p:cNvSpPr>
              <p:nvPr/>
            </p:nvSpPr>
            <p:spPr bwMode="auto">
              <a:xfrm>
                <a:off x="2536813" y="45196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6" name="TextBox 20"/>
              <p:cNvSpPr txBox="1">
                <a:spLocks noChangeArrowheads="1"/>
              </p:cNvSpPr>
              <p:nvPr/>
            </p:nvSpPr>
            <p:spPr bwMode="auto">
              <a:xfrm>
                <a:off x="2536813" y="4757401"/>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7" name="TextBox 21"/>
              <p:cNvSpPr txBox="1">
                <a:spLocks noChangeArrowheads="1"/>
              </p:cNvSpPr>
              <p:nvPr/>
            </p:nvSpPr>
            <p:spPr bwMode="auto">
              <a:xfrm>
                <a:off x="2536813" y="4995199"/>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8" name="TextBox 22"/>
              <p:cNvSpPr txBox="1">
                <a:spLocks noChangeArrowheads="1"/>
              </p:cNvSpPr>
              <p:nvPr/>
            </p:nvSpPr>
            <p:spPr bwMode="auto">
              <a:xfrm>
                <a:off x="2536813" y="5233001"/>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79" name="TextBox 23"/>
              <p:cNvSpPr txBox="1">
                <a:spLocks noChangeArrowheads="1"/>
              </p:cNvSpPr>
              <p:nvPr/>
            </p:nvSpPr>
            <p:spPr bwMode="auto">
              <a:xfrm>
                <a:off x="2536813" y="5470801"/>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sp>
            <p:nvSpPr>
              <p:cNvPr id="13380" name="TextBox 24"/>
              <p:cNvSpPr txBox="1">
                <a:spLocks noChangeArrowheads="1"/>
              </p:cNvSpPr>
              <p:nvPr/>
            </p:nvSpPr>
            <p:spPr bwMode="auto">
              <a:xfrm>
                <a:off x="2536813" y="5708600"/>
                <a:ext cx="280741"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sz="1000"/>
                  <a:t>_</a:t>
                </a:r>
              </a:p>
            </p:txBody>
          </p:sp>
          <p:grpSp>
            <p:nvGrpSpPr>
              <p:cNvPr id="13381" name="Group 25"/>
              <p:cNvGrpSpPr>
                <a:grpSpLocks/>
              </p:cNvGrpSpPr>
              <p:nvPr/>
            </p:nvGrpSpPr>
            <p:grpSpPr bwMode="auto">
              <a:xfrm>
                <a:off x="2216320" y="2923883"/>
                <a:ext cx="474720" cy="2726639"/>
                <a:chOff x="2216320" y="2923883"/>
                <a:chExt cx="474720" cy="2726639"/>
              </a:xfrm>
            </p:grpSpPr>
            <p:sp>
              <p:nvSpPr>
                <p:cNvPr id="13382" name="TextBox 26"/>
                <p:cNvSpPr txBox="1">
                  <a:spLocks noChangeArrowheads="1"/>
                </p:cNvSpPr>
                <p:nvPr/>
              </p:nvSpPr>
              <p:spPr bwMode="auto">
                <a:xfrm>
                  <a:off x="2332707" y="2923883"/>
                  <a:ext cx="358333"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r"/>
                  <a:r>
                    <a:rPr lang="en-US" sz="1000"/>
                    <a:t>0s</a:t>
                  </a:r>
                </a:p>
              </p:txBody>
            </p:sp>
            <p:sp>
              <p:nvSpPr>
                <p:cNvPr id="13383" name="TextBox 27"/>
                <p:cNvSpPr txBox="1">
                  <a:spLocks noChangeArrowheads="1"/>
                </p:cNvSpPr>
                <p:nvPr/>
              </p:nvSpPr>
              <p:spPr bwMode="auto">
                <a:xfrm>
                  <a:off x="2293912" y="4111457"/>
                  <a:ext cx="397128"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r"/>
                  <a:r>
                    <a:rPr lang="en-US" sz="1000"/>
                    <a:t>.5s</a:t>
                  </a:r>
                </a:p>
              </p:txBody>
            </p:sp>
            <p:sp>
              <p:nvSpPr>
                <p:cNvPr id="13384" name="TextBox 28"/>
                <p:cNvSpPr txBox="1">
                  <a:spLocks noChangeArrowheads="1"/>
                </p:cNvSpPr>
                <p:nvPr/>
              </p:nvSpPr>
              <p:spPr bwMode="auto">
                <a:xfrm>
                  <a:off x="2216320" y="5330889"/>
                  <a:ext cx="474720" cy="3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r"/>
                  <a:r>
                    <a:rPr lang="en-US" sz="1000"/>
                    <a:t>1.0s</a:t>
                  </a:r>
                </a:p>
              </p:txBody>
            </p:sp>
          </p:grpSp>
        </p:grpSp>
      </p:grpSp>
      <p:sp>
        <p:nvSpPr>
          <p:cNvPr id="40" name="Rectangle 39"/>
          <p:cNvSpPr/>
          <p:nvPr/>
        </p:nvSpPr>
        <p:spPr>
          <a:xfrm>
            <a:off x="1534105" y="434920"/>
            <a:ext cx="1814079" cy="28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1" name="Rectangle 40"/>
          <p:cNvSpPr/>
          <p:nvPr/>
        </p:nvSpPr>
        <p:spPr>
          <a:xfrm>
            <a:off x="1534105" y="715121"/>
            <a:ext cx="1814079" cy="620094"/>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2" name="Rectangle 41"/>
          <p:cNvSpPr/>
          <p:nvPr/>
        </p:nvSpPr>
        <p:spPr>
          <a:xfrm>
            <a:off x="1534105" y="1319379"/>
            <a:ext cx="1814079" cy="500705"/>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3" name="5-Point Star 42"/>
          <p:cNvSpPr/>
          <p:nvPr/>
        </p:nvSpPr>
        <p:spPr>
          <a:xfrm>
            <a:off x="1684193" y="779687"/>
            <a:ext cx="183284" cy="1559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7" name="Right Brace 46"/>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3324"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450 ft</a:t>
            </a:r>
          </a:p>
        </p:txBody>
      </p:sp>
      <p:sp>
        <p:nvSpPr>
          <p:cNvPr id="51" name="Oval 50"/>
          <p:cNvSpPr/>
          <p:nvPr/>
        </p:nvSpPr>
        <p:spPr>
          <a:xfrm>
            <a:off x="1747694" y="715120"/>
            <a:ext cx="62056"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2" name="Oval 51"/>
          <p:cNvSpPr/>
          <p:nvPr/>
        </p:nvSpPr>
        <p:spPr>
          <a:xfrm>
            <a:off x="1884795"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3" name="Oval 52"/>
          <p:cNvSpPr/>
          <p:nvPr/>
        </p:nvSpPr>
        <p:spPr>
          <a:xfrm>
            <a:off x="2023341"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4" name="Oval 53"/>
          <p:cNvSpPr/>
          <p:nvPr/>
        </p:nvSpPr>
        <p:spPr>
          <a:xfrm>
            <a:off x="2161886"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5" name="Oval 54"/>
          <p:cNvSpPr/>
          <p:nvPr/>
        </p:nvSpPr>
        <p:spPr>
          <a:xfrm>
            <a:off x="2300432"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6" name="Oval 55"/>
          <p:cNvSpPr/>
          <p:nvPr/>
        </p:nvSpPr>
        <p:spPr>
          <a:xfrm>
            <a:off x="2438980"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7" name="Oval 56"/>
          <p:cNvSpPr/>
          <p:nvPr/>
        </p:nvSpPr>
        <p:spPr>
          <a:xfrm>
            <a:off x="2577524"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8" name="Oval 57"/>
          <p:cNvSpPr/>
          <p:nvPr/>
        </p:nvSpPr>
        <p:spPr>
          <a:xfrm>
            <a:off x="2716071"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9" name="Oval 58"/>
          <p:cNvSpPr/>
          <p:nvPr/>
        </p:nvSpPr>
        <p:spPr>
          <a:xfrm>
            <a:off x="285461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0" name="Oval 59"/>
          <p:cNvSpPr/>
          <p:nvPr/>
        </p:nvSpPr>
        <p:spPr>
          <a:xfrm>
            <a:off x="2993162"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1" name="Oval 60"/>
          <p:cNvSpPr/>
          <p:nvPr/>
        </p:nvSpPr>
        <p:spPr>
          <a:xfrm>
            <a:off x="313170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93" name="Right Brace 92"/>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333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sp>
        <p:nvSpPr>
          <p:cNvPr id="13343" name="TextBox 89"/>
          <p:cNvSpPr txBox="1">
            <a:spLocks noChangeArrowheads="1"/>
          </p:cNvSpPr>
          <p:nvPr/>
        </p:nvSpPr>
        <p:spPr bwMode="auto">
          <a:xfrm>
            <a:off x="2247035" y="427610"/>
            <a:ext cx="442997"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a:t>Air</a:t>
            </a:r>
          </a:p>
        </p:txBody>
      </p:sp>
      <p:sp>
        <p:nvSpPr>
          <p:cNvPr id="13347" name="TextBox 70"/>
          <p:cNvSpPr txBox="1">
            <a:spLocks noChangeArrowheads="1"/>
          </p:cNvSpPr>
          <p:nvPr/>
        </p:nvSpPr>
        <p:spPr bwMode="auto">
          <a:xfrm>
            <a:off x="5129791" y="959459"/>
            <a:ext cx="3469409" cy="4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ctr"/>
            <a:r>
              <a:rPr lang="en-US" sz="2400" dirty="0">
                <a:solidFill>
                  <a:schemeClr val="bg1"/>
                </a:solidFill>
              </a:rPr>
              <a:t>Thickness = 450 </a:t>
            </a:r>
            <a:r>
              <a:rPr lang="en-US" sz="2400" dirty="0" err="1">
                <a:solidFill>
                  <a:schemeClr val="bg1"/>
                </a:solidFill>
              </a:rPr>
              <a:t>ft</a:t>
            </a:r>
            <a:endParaRPr lang="en-US" sz="2400" dirty="0">
              <a:solidFill>
                <a:schemeClr val="bg1"/>
              </a:solidFill>
            </a:endParaRPr>
          </a:p>
        </p:txBody>
      </p:sp>
      <p:grpSp>
        <p:nvGrpSpPr>
          <p:cNvPr id="77" name="Group 76"/>
          <p:cNvGrpSpPr/>
          <p:nvPr/>
        </p:nvGrpSpPr>
        <p:grpSpPr>
          <a:xfrm>
            <a:off x="1637570" y="890575"/>
            <a:ext cx="1592327" cy="955870"/>
            <a:chOff x="1801327" y="1155823"/>
            <a:chExt cx="1751560" cy="1240567"/>
          </a:xfrm>
        </p:grpSpPr>
        <p:sp>
          <p:nvSpPr>
            <p:cNvPr id="78" name="TextBox 77"/>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79" name="TextBox 78"/>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80" name="TextBox 79"/>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3" name="TextBox 82"/>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cxnSp>
        <p:nvCxnSpPr>
          <p:cNvPr id="105" name="Straight Connector 104"/>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9" name="Freeform 108"/>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cubicBezTo>
                  <a:pt x="3379774" y="2256329"/>
                  <a:pt x="1349" y="145656"/>
                  <a:pt x="0" y="0"/>
                </a:cubicBez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12" name="TextBox 111"/>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13" name="TextBox 112"/>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14" name="TextBox 113"/>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15" name="Group 114"/>
          <p:cNvGrpSpPr/>
          <p:nvPr/>
        </p:nvGrpSpPr>
        <p:grpSpPr>
          <a:xfrm>
            <a:off x="2536466" y="2369489"/>
            <a:ext cx="4361700" cy="2780063"/>
            <a:chOff x="2536466" y="2369489"/>
            <a:chExt cx="4361700" cy="2780063"/>
          </a:xfrm>
        </p:grpSpPr>
        <p:cxnSp>
          <p:nvCxnSpPr>
            <p:cNvPr id="116" name="Straight Connector 115"/>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18" name="Straight Connector 117"/>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20" name="Group 119"/>
          <p:cNvGrpSpPr/>
          <p:nvPr/>
        </p:nvGrpSpPr>
        <p:grpSpPr>
          <a:xfrm>
            <a:off x="3406747" y="2031101"/>
            <a:ext cx="2280605" cy="253916"/>
            <a:chOff x="3406747" y="2031101"/>
            <a:chExt cx="2280605" cy="253916"/>
          </a:xfrm>
        </p:grpSpPr>
        <p:sp>
          <p:nvSpPr>
            <p:cNvPr id="121" name="TextBox 120"/>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22" name="Straight Connector 121"/>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4"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cxnSp>
        <p:nvCxnSpPr>
          <p:cNvPr id="81" name="Straight Connector 80"/>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8" name="Group 7"/>
          <p:cNvGrpSpPr/>
          <p:nvPr/>
        </p:nvGrpSpPr>
        <p:grpSpPr>
          <a:xfrm>
            <a:off x="1588317" y="4010025"/>
            <a:ext cx="7532196" cy="984825"/>
            <a:chOff x="1588317" y="4010025"/>
            <a:chExt cx="7532196" cy="984825"/>
          </a:xfrm>
        </p:grpSpPr>
        <p:sp>
          <p:nvSpPr>
            <p:cNvPr id="2" name="TextBox 1"/>
            <p:cNvSpPr txBox="1"/>
            <p:nvPr/>
          </p:nvSpPr>
          <p:spPr>
            <a:xfrm>
              <a:off x="6847134" y="4057650"/>
              <a:ext cx="2273379" cy="584775"/>
            </a:xfrm>
            <a:prstGeom prst="rect">
              <a:avLst/>
            </a:prstGeom>
            <a:solidFill>
              <a:srgbClr val="FFFFCC"/>
            </a:solidFill>
            <a:ln w="28575">
              <a:solidFill>
                <a:schemeClr val="tx1"/>
              </a:solidFill>
            </a:ln>
          </p:spPr>
          <p:txBody>
            <a:bodyPr wrap="none" rtlCol="0">
              <a:spAutoFit/>
            </a:bodyPr>
            <a:lstStyle/>
            <a:p>
              <a:pPr algn="ctr"/>
              <a:r>
                <a:rPr lang="en-US" sz="1600" b="1" dirty="0" smtClean="0"/>
                <a:t>Guided waves collect</a:t>
              </a:r>
            </a:p>
            <a:p>
              <a:pPr algn="ctr"/>
              <a:r>
                <a:rPr lang="en-US" sz="1600" b="1" dirty="0" smtClean="0"/>
                <a:t>in P</a:t>
              </a:r>
              <a:r>
                <a:rPr lang="en-US" sz="1600" b="1" baseline="-25000" dirty="0" smtClean="0"/>
                <a:t>Crit</a:t>
              </a:r>
              <a:r>
                <a:rPr lang="en-US" sz="1600" b="1" dirty="0" smtClean="0"/>
                <a:t>-P</a:t>
              </a:r>
              <a:r>
                <a:rPr lang="en-US" sz="1600" b="1" baseline="-25000" dirty="0" smtClean="0"/>
                <a:t>1</a:t>
              </a:r>
              <a:r>
                <a:rPr lang="en-US" sz="1600" b="1" dirty="0" smtClean="0"/>
                <a:t> cone </a:t>
              </a:r>
              <a:endParaRPr lang="en-US" sz="1600" b="1" dirty="0"/>
            </a:p>
          </p:txBody>
        </p:sp>
        <p:sp>
          <p:nvSpPr>
            <p:cNvPr id="85" name="TextBox 84"/>
            <p:cNvSpPr txBox="1"/>
            <p:nvPr/>
          </p:nvSpPr>
          <p:spPr>
            <a:xfrm>
              <a:off x="1588317" y="4410075"/>
              <a:ext cx="2484976" cy="584775"/>
            </a:xfrm>
            <a:prstGeom prst="rect">
              <a:avLst/>
            </a:prstGeom>
            <a:solidFill>
              <a:srgbClr val="FFFFCC"/>
            </a:solidFill>
            <a:ln w="28575">
              <a:solidFill>
                <a:schemeClr val="tx1"/>
              </a:solidFill>
            </a:ln>
          </p:spPr>
          <p:txBody>
            <a:bodyPr wrap="none" rtlCol="0">
              <a:spAutoFit/>
            </a:bodyPr>
            <a:lstStyle/>
            <a:p>
              <a:pPr algn="ctr"/>
              <a:r>
                <a:rPr lang="en-US" sz="1600" b="1" dirty="0" smtClean="0"/>
                <a:t>Post-critical S-waves</a:t>
              </a:r>
            </a:p>
            <a:p>
              <a:pPr algn="ctr"/>
              <a:r>
                <a:rPr lang="en-US" sz="1600" b="1" dirty="0" smtClean="0"/>
                <a:t>collect in S</a:t>
              </a:r>
              <a:r>
                <a:rPr lang="en-US" sz="1600" b="1" baseline="-25000" dirty="0"/>
                <a:t>C</a:t>
              </a:r>
              <a:r>
                <a:rPr lang="en-US" sz="1600" b="1" baseline="-25000" dirty="0" smtClean="0"/>
                <a:t>rit</a:t>
              </a:r>
              <a:r>
                <a:rPr lang="en-US" sz="1600" b="1" dirty="0" smtClean="0"/>
                <a:t>-S</a:t>
              </a:r>
              <a:r>
                <a:rPr lang="en-US" sz="1600" b="1" baseline="-25000" dirty="0" smtClean="0"/>
                <a:t>1</a:t>
              </a:r>
              <a:r>
                <a:rPr lang="en-US" sz="1600" b="1" dirty="0" smtClean="0"/>
                <a:t> Cone </a:t>
              </a:r>
              <a:endParaRPr lang="en-US" sz="1600" b="1" dirty="0"/>
            </a:p>
          </p:txBody>
        </p:sp>
        <p:cxnSp>
          <p:nvCxnSpPr>
            <p:cNvPr id="4" name="Straight Arrow Connector 3"/>
            <p:cNvCxnSpPr/>
            <p:nvPr/>
          </p:nvCxnSpPr>
          <p:spPr>
            <a:xfrm>
              <a:off x="4295775" y="4745038"/>
              <a:ext cx="962025"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6267450" y="4010025"/>
              <a:ext cx="342900" cy="8191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65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62585" y="715250"/>
            <a:ext cx="2991347" cy="3111335"/>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Fred Hiterman\Desktop\shing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79" t="12136" r="12775" b="29012"/>
          <a:stretch/>
        </p:blipFill>
        <p:spPr bwMode="auto">
          <a:xfrm>
            <a:off x="2984208" y="623454"/>
            <a:ext cx="3158837" cy="30234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solidFill>
                <a:schemeClr val="tx1"/>
              </a:solidFill>
            </a:endParaRPr>
          </a:p>
        </p:txBody>
      </p:sp>
      <p:sp>
        <p:nvSpPr>
          <p:cNvPr id="11" name="Text Box 2"/>
          <p:cNvSpPr txBox="1">
            <a:spLocks noChangeArrowheads="1"/>
          </p:cNvSpPr>
          <p:nvPr/>
        </p:nvSpPr>
        <p:spPr bwMode="auto">
          <a:xfrm>
            <a:off x="2282834" y="0"/>
            <a:ext cx="4578364" cy="817498"/>
          </a:xfrm>
          <a:prstGeom prst="rect">
            <a:avLst/>
          </a:prstGeom>
          <a:noFill/>
          <a:ln>
            <a:noFill/>
          </a:ln>
          <a:effectLs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Field Record </a:t>
            </a:r>
          </a:p>
          <a:p>
            <a:pPr algn="ctr" eaLnBrk="1" hangingPunct="1"/>
            <a:r>
              <a:rPr lang="en-US" b="1" dirty="0" smtClean="0">
                <a:solidFill>
                  <a:schemeClr val="bg1"/>
                </a:solidFill>
              </a:rPr>
              <a:t>Typical Interpretation Problem</a:t>
            </a:r>
            <a:endParaRPr lang="en-US" b="1" dirty="0">
              <a:solidFill>
                <a:schemeClr val="bg1"/>
              </a:solidFill>
            </a:endParaRPr>
          </a:p>
        </p:txBody>
      </p:sp>
      <p:sp>
        <p:nvSpPr>
          <p:cNvPr id="12" name="TextBox 11"/>
          <p:cNvSpPr txBox="1"/>
          <p:nvPr/>
        </p:nvSpPr>
        <p:spPr>
          <a:xfrm>
            <a:off x="2735706" y="3860935"/>
            <a:ext cx="3659888" cy="509722"/>
          </a:xfrm>
          <a:prstGeom prst="rect">
            <a:avLst/>
          </a:prstGeom>
          <a:solidFill>
            <a:srgbClr val="FFFFCC"/>
          </a:solidFill>
          <a:ln w="28575">
            <a:solidFill>
              <a:schemeClr val="tx1"/>
            </a:solidFill>
          </a:ln>
        </p:spPr>
        <p:txBody>
          <a:bodyPr wrap="square" lIns="78071" tIns="39036" rIns="78071" bIns="39036" rtlCol="0">
            <a:spAutoFit/>
          </a:bodyPr>
          <a:lstStyle/>
          <a:p>
            <a:pPr algn="ctr"/>
            <a:r>
              <a:rPr lang="en-US" sz="1400" b="1" dirty="0" smtClean="0"/>
              <a:t>What are shingles?</a:t>
            </a:r>
            <a:endParaRPr lang="en-US" sz="1400" b="1" dirty="0"/>
          </a:p>
          <a:p>
            <a:pPr algn="ctr"/>
            <a:r>
              <a:rPr lang="en-US" sz="1400" b="1" dirty="0" smtClean="0"/>
              <a:t>Are they lateral gaps </a:t>
            </a:r>
            <a:r>
              <a:rPr lang="en-US" sz="1400" b="1" dirty="0"/>
              <a:t>in the </a:t>
            </a:r>
            <a:r>
              <a:rPr lang="en-US" sz="1400" b="1" dirty="0" smtClean="0"/>
              <a:t>refractor?</a:t>
            </a:r>
            <a:endParaRPr lang="en-US" sz="1400" b="1" dirty="0"/>
          </a:p>
        </p:txBody>
      </p:sp>
      <p:grpSp>
        <p:nvGrpSpPr>
          <p:cNvPr id="16" name="Group 15"/>
          <p:cNvGrpSpPr/>
          <p:nvPr/>
        </p:nvGrpSpPr>
        <p:grpSpPr>
          <a:xfrm>
            <a:off x="3443034" y="1392746"/>
            <a:ext cx="2239973" cy="1001994"/>
            <a:chOff x="5843521" y="1295876"/>
            <a:chExt cx="2239973" cy="1001994"/>
          </a:xfrm>
        </p:grpSpPr>
        <p:cxnSp>
          <p:nvCxnSpPr>
            <p:cNvPr id="17" name="Straight Connector 16"/>
            <p:cNvCxnSpPr/>
            <p:nvPr/>
          </p:nvCxnSpPr>
          <p:spPr>
            <a:xfrm>
              <a:off x="6342589" y="1553784"/>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56247" y="1756426"/>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9324" y="1893753"/>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00688" y="2111976"/>
              <a:ext cx="582806" cy="1858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38273" y="1439903"/>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43521" y="1295876"/>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0" y="4921373"/>
            <a:ext cx="1230284" cy="294278"/>
          </a:xfrm>
          <a:prstGeom prst="rect">
            <a:avLst/>
          </a:prstGeom>
          <a:noFill/>
          <a:ln>
            <a:noFill/>
          </a:ln>
        </p:spPr>
        <p:txBody>
          <a:bodyPr wrap="square" lIns="78071" tIns="39036" rIns="78071" bIns="39036" rtlCol="0">
            <a:spAutoFit/>
          </a:bodyPr>
          <a:lstStyle/>
          <a:p>
            <a:r>
              <a:rPr lang="en-US" sz="1400" b="1" dirty="0">
                <a:solidFill>
                  <a:schemeClr val="bg1"/>
                </a:solidFill>
              </a:rPr>
              <a:t>Oz </a:t>
            </a:r>
            <a:r>
              <a:rPr lang="en-US" sz="1400" b="1" dirty="0" err="1">
                <a:solidFill>
                  <a:schemeClr val="bg1"/>
                </a:solidFill>
              </a:rPr>
              <a:t>Yilmaz</a:t>
            </a:r>
            <a:endParaRPr lang="en-US" sz="1400" b="1" dirty="0">
              <a:solidFill>
                <a:schemeClr val="bg1"/>
              </a:solidFill>
            </a:endParaRPr>
          </a:p>
        </p:txBody>
      </p:sp>
      <p:sp>
        <p:nvSpPr>
          <p:cNvPr id="23" name="TextBox 22"/>
          <p:cNvSpPr txBox="1"/>
          <p:nvPr/>
        </p:nvSpPr>
        <p:spPr>
          <a:xfrm>
            <a:off x="263037" y="4474270"/>
            <a:ext cx="8530656" cy="571277"/>
          </a:xfrm>
          <a:prstGeom prst="rect">
            <a:avLst/>
          </a:prstGeom>
          <a:solidFill>
            <a:srgbClr val="FFFFCC"/>
          </a:solidFill>
          <a:ln w="28575">
            <a:solidFill>
              <a:schemeClr val="tx1"/>
            </a:solidFill>
          </a:ln>
        </p:spPr>
        <p:txBody>
          <a:bodyPr wrap="square" lIns="78071" tIns="39036" rIns="78071" bIns="39036" rtlCol="0">
            <a:spAutoFit/>
          </a:bodyPr>
          <a:lstStyle/>
          <a:p>
            <a:pPr algn="ctr"/>
            <a:r>
              <a:rPr lang="en-US" sz="1600" b="1" dirty="0" smtClean="0"/>
              <a:t>Objective: Provide </a:t>
            </a:r>
            <a:r>
              <a:rPr lang="en-US" sz="1600" b="1" dirty="0" smtClean="0">
                <a:solidFill>
                  <a:srgbClr val="FF0000"/>
                </a:solidFill>
              </a:rPr>
              <a:t>quantitative</a:t>
            </a:r>
            <a:r>
              <a:rPr lang="en-US" sz="1600" b="1" dirty="0" smtClean="0"/>
              <a:t> insight into how near-surface </a:t>
            </a:r>
            <a:r>
              <a:rPr lang="en-US" sz="1600" b="1" dirty="0" smtClean="0">
                <a:solidFill>
                  <a:srgbClr val="0000FF"/>
                </a:solidFill>
              </a:rPr>
              <a:t>events </a:t>
            </a:r>
            <a:r>
              <a:rPr lang="en-US" sz="1600" b="1" dirty="0" smtClean="0"/>
              <a:t>are generated.    </a:t>
            </a:r>
          </a:p>
          <a:p>
            <a:pPr algn="ctr"/>
            <a:endParaRPr lang="en-US" sz="1600" b="1" dirty="0"/>
          </a:p>
        </p:txBody>
      </p:sp>
      <p:sp>
        <p:nvSpPr>
          <p:cNvPr id="2" name="TextBox 1"/>
          <p:cNvSpPr txBox="1"/>
          <p:nvPr/>
        </p:nvSpPr>
        <p:spPr>
          <a:xfrm>
            <a:off x="1700053" y="4693380"/>
            <a:ext cx="5797869" cy="338554"/>
          </a:xfrm>
          <a:prstGeom prst="rect">
            <a:avLst/>
          </a:prstGeom>
          <a:noFill/>
        </p:spPr>
        <p:txBody>
          <a:bodyPr wrap="none" rtlCol="0">
            <a:spAutoFit/>
          </a:bodyPr>
          <a:lstStyle/>
          <a:p>
            <a:pPr algn="ctr"/>
            <a:r>
              <a:rPr lang="en-US" sz="1600" b="1" dirty="0"/>
              <a:t>We’ll go the easy way … </a:t>
            </a:r>
            <a:r>
              <a:rPr lang="en-US" sz="1600" b="1" dirty="0" smtClean="0"/>
              <a:t>generate </a:t>
            </a:r>
            <a:r>
              <a:rPr lang="en-US" sz="1600" b="1" dirty="0"/>
              <a:t>a catalog of synthetics.</a:t>
            </a:r>
          </a:p>
        </p:txBody>
      </p:sp>
    </p:spTree>
    <p:extLst>
      <p:ext uri="{BB962C8B-B14F-4D97-AF65-F5344CB8AC3E}">
        <p14:creationId xmlns:p14="http://schemas.microsoft.com/office/powerpoint/2010/main" val="280316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8054" y="2054667"/>
            <a:ext cx="4816116" cy="3066608"/>
            <a:chOff x="2058054" y="2054667"/>
            <a:chExt cx="4816116" cy="2959573"/>
          </a:xfrm>
        </p:grpSpPr>
        <p:sp>
          <p:nvSpPr>
            <p:cNvPr id="7" name="Rectangle 6"/>
            <p:cNvSpPr/>
            <p:nvPr/>
          </p:nvSpPr>
          <p:spPr>
            <a:xfrm>
              <a:off x="2127886" y="2054668"/>
              <a:ext cx="4746284" cy="295957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grpSp>
          <p:nvGrpSpPr>
            <p:cNvPr id="8" name="Group 7"/>
            <p:cNvGrpSpPr/>
            <p:nvPr/>
          </p:nvGrpSpPr>
          <p:grpSpPr>
            <a:xfrm>
              <a:off x="2360037" y="2054667"/>
              <a:ext cx="4493322" cy="371583"/>
              <a:chOff x="2596040" y="2631004"/>
              <a:chExt cx="4942655" cy="482255"/>
            </a:xfrm>
          </p:grpSpPr>
          <p:sp>
            <p:nvSpPr>
              <p:cNvPr id="28" name="TextBox 27"/>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9" name="TextBox 28"/>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5" name="TextBox 34"/>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9" name="Group 8"/>
            <p:cNvGrpSpPr/>
            <p:nvPr/>
          </p:nvGrpSpPr>
          <p:grpSpPr>
            <a:xfrm>
              <a:off x="2058054" y="2199810"/>
              <a:ext cx="546520" cy="2628182"/>
              <a:chOff x="2216359" y="2855000"/>
              <a:chExt cx="601172" cy="3410959"/>
            </a:xfrm>
          </p:grpSpPr>
          <p:sp>
            <p:nvSpPr>
              <p:cNvPr id="10" name="TextBox 9"/>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4" name="Group 23"/>
              <p:cNvGrpSpPr/>
              <p:nvPr/>
            </p:nvGrpSpPr>
            <p:grpSpPr>
              <a:xfrm>
                <a:off x="2216359" y="2923883"/>
                <a:ext cx="474681" cy="2726562"/>
                <a:chOff x="2216359" y="2923883"/>
                <a:chExt cx="474681" cy="2726562"/>
              </a:xfrm>
            </p:grpSpPr>
            <p:sp>
              <p:nvSpPr>
                <p:cNvPr id="25" name="TextBox 24"/>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6" name="TextBox 25"/>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7" name="TextBox 26"/>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2" name="Rectangle 1"/>
          <p:cNvSpPr/>
          <p:nvPr/>
        </p:nvSpPr>
        <p:spPr>
          <a:xfrm>
            <a:off x="4584990" y="718774"/>
            <a:ext cx="4559011" cy="929534"/>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3" name="TextBox 70"/>
          <p:cNvSpPr txBox="1">
            <a:spLocks noChangeArrowheads="1"/>
          </p:cNvSpPr>
          <p:nvPr/>
        </p:nvSpPr>
        <p:spPr bwMode="auto">
          <a:xfrm>
            <a:off x="5129791" y="959459"/>
            <a:ext cx="3469409" cy="4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ctr"/>
            <a:r>
              <a:rPr lang="en-US" sz="2400" dirty="0">
                <a:solidFill>
                  <a:schemeClr val="bg1"/>
                </a:solidFill>
              </a:rPr>
              <a:t>Thickness = 400 </a:t>
            </a:r>
            <a:r>
              <a:rPr lang="en-US" sz="2400" dirty="0" err="1">
                <a:solidFill>
                  <a:schemeClr val="bg1"/>
                </a:solidFill>
              </a:rPr>
              <a:t>ft</a:t>
            </a:r>
            <a:endParaRPr lang="en-US" sz="2400" dirty="0">
              <a:solidFill>
                <a:schemeClr val="bg1"/>
              </a:solidFill>
            </a:endParaRPr>
          </a:p>
        </p:txBody>
      </p:sp>
      <p:pic>
        <p:nvPicPr>
          <p:cNvPr id="36" name="Picture 2" descr="H:\fred\Desktop\400f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69" t="11776" r="741" b="4549"/>
          <a:stretch/>
        </p:blipFill>
        <p:spPr bwMode="auto">
          <a:xfrm>
            <a:off x="2551177" y="2368296"/>
            <a:ext cx="4071735" cy="254036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6" name="Rectangle 45"/>
          <p:cNvSpPr/>
          <p:nvPr/>
        </p:nvSpPr>
        <p:spPr>
          <a:xfrm>
            <a:off x="1534105" y="434920"/>
            <a:ext cx="1814079" cy="28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7" name="Rectangle 46"/>
          <p:cNvSpPr/>
          <p:nvPr/>
        </p:nvSpPr>
        <p:spPr>
          <a:xfrm>
            <a:off x="1534105" y="715121"/>
            <a:ext cx="1814079" cy="620094"/>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8" name="Rectangle 47"/>
          <p:cNvSpPr/>
          <p:nvPr/>
        </p:nvSpPr>
        <p:spPr>
          <a:xfrm>
            <a:off x="1534105" y="1319379"/>
            <a:ext cx="1814079" cy="500705"/>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9" name="5-Point Star 48"/>
          <p:cNvSpPr/>
          <p:nvPr/>
        </p:nvSpPr>
        <p:spPr>
          <a:xfrm>
            <a:off x="1684193" y="779687"/>
            <a:ext cx="183284" cy="1559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0" name="Right Brace 49"/>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51"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400 </a:t>
            </a:r>
            <a:r>
              <a:rPr lang="en-US" dirty="0" err="1">
                <a:solidFill>
                  <a:schemeClr val="bg1"/>
                </a:solidFill>
              </a:rPr>
              <a:t>ft</a:t>
            </a:r>
            <a:endParaRPr lang="en-US" dirty="0">
              <a:solidFill>
                <a:schemeClr val="bg1"/>
              </a:solidFill>
            </a:endParaRPr>
          </a:p>
        </p:txBody>
      </p:sp>
      <p:sp>
        <p:nvSpPr>
          <p:cNvPr id="52" name="Oval 51"/>
          <p:cNvSpPr/>
          <p:nvPr/>
        </p:nvSpPr>
        <p:spPr>
          <a:xfrm>
            <a:off x="1747694" y="715120"/>
            <a:ext cx="62056"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3" name="Oval 52"/>
          <p:cNvSpPr/>
          <p:nvPr/>
        </p:nvSpPr>
        <p:spPr>
          <a:xfrm>
            <a:off x="1884795"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4" name="Oval 53"/>
          <p:cNvSpPr/>
          <p:nvPr/>
        </p:nvSpPr>
        <p:spPr>
          <a:xfrm>
            <a:off x="2023341"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5" name="Oval 54"/>
          <p:cNvSpPr/>
          <p:nvPr/>
        </p:nvSpPr>
        <p:spPr>
          <a:xfrm>
            <a:off x="2161886"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6" name="Oval 55"/>
          <p:cNvSpPr/>
          <p:nvPr/>
        </p:nvSpPr>
        <p:spPr>
          <a:xfrm>
            <a:off x="2300432"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7" name="Oval 56"/>
          <p:cNvSpPr/>
          <p:nvPr/>
        </p:nvSpPr>
        <p:spPr>
          <a:xfrm>
            <a:off x="2438980"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8" name="Oval 57"/>
          <p:cNvSpPr/>
          <p:nvPr/>
        </p:nvSpPr>
        <p:spPr>
          <a:xfrm>
            <a:off x="2577524"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9" name="Oval 58"/>
          <p:cNvSpPr/>
          <p:nvPr/>
        </p:nvSpPr>
        <p:spPr>
          <a:xfrm>
            <a:off x="2716071"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0" name="Oval 59"/>
          <p:cNvSpPr/>
          <p:nvPr/>
        </p:nvSpPr>
        <p:spPr>
          <a:xfrm>
            <a:off x="285461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1" name="Oval 60"/>
          <p:cNvSpPr/>
          <p:nvPr/>
        </p:nvSpPr>
        <p:spPr>
          <a:xfrm>
            <a:off x="2993162"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2" name="Oval 61"/>
          <p:cNvSpPr/>
          <p:nvPr/>
        </p:nvSpPr>
        <p:spPr>
          <a:xfrm>
            <a:off x="313170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3" name="Right Brace 62"/>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4"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sp>
        <p:nvSpPr>
          <p:cNvPr id="65" name="TextBox 89"/>
          <p:cNvSpPr txBox="1">
            <a:spLocks noChangeArrowheads="1"/>
          </p:cNvSpPr>
          <p:nvPr/>
        </p:nvSpPr>
        <p:spPr bwMode="auto">
          <a:xfrm>
            <a:off x="2247035" y="427610"/>
            <a:ext cx="442997"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t>Air</a:t>
            </a:r>
          </a:p>
        </p:txBody>
      </p:sp>
      <p:grpSp>
        <p:nvGrpSpPr>
          <p:cNvPr id="66" name="Group 65"/>
          <p:cNvGrpSpPr/>
          <p:nvPr/>
        </p:nvGrpSpPr>
        <p:grpSpPr>
          <a:xfrm>
            <a:off x="1637570" y="890575"/>
            <a:ext cx="1592327" cy="955870"/>
            <a:chOff x="1801327" y="1155823"/>
            <a:chExt cx="1751560" cy="1240567"/>
          </a:xfrm>
        </p:grpSpPr>
        <p:sp>
          <p:nvSpPr>
            <p:cNvPr id="67" name="TextBox 66"/>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68" name="TextBox 67"/>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69" name="TextBox 68"/>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70" name="TextBox 69"/>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sp>
        <p:nvSpPr>
          <p:cNvPr id="71" name="Rectangle 70"/>
          <p:cNvSpPr/>
          <p:nvPr/>
        </p:nvSpPr>
        <p:spPr>
          <a:xfrm>
            <a:off x="0" y="0"/>
            <a:ext cx="9144000" cy="434920"/>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cxnSp>
        <p:nvCxnSpPr>
          <p:cNvPr id="93" name="Straight Connector 92"/>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00" name="TextBox 99"/>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01" name="TextBox 100"/>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02" name="TextBox 101"/>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03" name="Group 102"/>
          <p:cNvGrpSpPr/>
          <p:nvPr/>
        </p:nvGrpSpPr>
        <p:grpSpPr>
          <a:xfrm>
            <a:off x="2536466" y="2369489"/>
            <a:ext cx="4361700" cy="2780063"/>
            <a:chOff x="2536466" y="2369489"/>
            <a:chExt cx="4361700" cy="2780063"/>
          </a:xfrm>
        </p:grpSpPr>
        <p:cxnSp>
          <p:nvCxnSpPr>
            <p:cNvPr id="104" name="Straight Connector 103"/>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06" name="Straight Connector 105"/>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08" name="Group 107"/>
          <p:cNvGrpSpPr/>
          <p:nvPr/>
        </p:nvGrpSpPr>
        <p:grpSpPr>
          <a:xfrm>
            <a:off x="3406747" y="2031101"/>
            <a:ext cx="2280605" cy="253916"/>
            <a:chOff x="3406747" y="2031101"/>
            <a:chExt cx="2280605" cy="253916"/>
          </a:xfrm>
        </p:grpSpPr>
        <p:sp>
          <p:nvSpPr>
            <p:cNvPr id="109" name="TextBox 108"/>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10" name="Straight Connector 109"/>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2"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spTree>
    <p:extLst>
      <p:ext uri="{BB962C8B-B14F-4D97-AF65-F5344CB8AC3E}">
        <p14:creationId xmlns:p14="http://schemas.microsoft.com/office/powerpoint/2010/main" val="386203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grpSp>
        <p:nvGrpSpPr>
          <p:cNvPr id="7" name="Group 6"/>
          <p:cNvGrpSpPr/>
          <p:nvPr/>
        </p:nvGrpSpPr>
        <p:grpSpPr>
          <a:xfrm>
            <a:off x="2360037" y="2054667"/>
            <a:ext cx="4493322" cy="371583"/>
            <a:chOff x="2596040" y="2631004"/>
            <a:chExt cx="4942655" cy="482255"/>
          </a:xfrm>
        </p:grpSpPr>
        <p:sp>
          <p:nvSpPr>
            <p:cNvPr id="27" name="TextBox 26"/>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8" name="TextBox 27"/>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9" name="TextBox 28"/>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4" name="TextBox 33"/>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8" name="Group 7"/>
          <p:cNvGrpSpPr/>
          <p:nvPr/>
        </p:nvGrpSpPr>
        <p:grpSpPr>
          <a:xfrm>
            <a:off x="2058054" y="2199810"/>
            <a:ext cx="546520" cy="2628182"/>
            <a:chOff x="2216359" y="2855000"/>
            <a:chExt cx="601172" cy="3410959"/>
          </a:xfrm>
        </p:grpSpPr>
        <p:sp>
          <p:nvSpPr>
            <p:cNvPr id="9" name="TextBox 8"/>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0" name="TextBox 9"/>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3" name="Group 22"/>
            <p:cNvGrpSpPr/>
            <p:nvPr/>
          </p:nvGrpSpPr>
          <p:grpSpPr>
            <a:xfrm>
              <a:off x="2216359" y="2923883"/>
              <a:ext cx="474681" cy="2726562"/>
              <a:chOff x="2216359" y="2923883"/>
              <a:chExt cx="474681" cy="2726562"/>
            </a:xfrm>
          </p:grpSpPr>
          <p:sp>
            <p:nvSpPr>
              <p:cNvPr id="24" name="TextBox 2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5" name="TextBox 24"/>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6" name="TextBox 25"/>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sp>
        <p:nvSpPr>
          <p:cNvPr id="2" name="Rectangle 1"/>
          <p:cNvSpPr/>
          <p:nvPr/>
        </p:nvSpPr>
        <p:spPr>
          <a:xfrm>
            <a:off x="4584990" y="718774"/>
            <a:ext cx="4559011" cy="929534"/>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3" name="TextBox 70"/>
          <p:cNvSpPr txBox="1">
            <a:spLocks noChangeArrowheads="1"/>
          </p:cNvSpPr>
          <p:nvPr/>
        </p:nvSpPr>
        <p:spPr bwMode="auto">
          <a:xfrm>
            <a:off x="5129791" y="959459"/>
            <a:ext cx="3469409" cy="4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ctr"/>
            <a:r>
              <a:rPr lang="en-US" sz="2400" dirty="0">
                <a:solidFill>
                  <a:schemeClr val="bg1"/>
                </a:solidFill>
              </a:rPr>
              <a:t>Thickness = 350 </a:t>
            </a:r>
            <a:r>
              <a:rPr lang="en-US" sz="2400" dirty="0" err="1">
                <a:solidFill>
                  <a:schemeClr val="bg1"/>
                </a:solidFill>
              </a:rPr>
              <a:t>ft</a:t>
            </a:r>
            <a:endParaRPr lang="en-US" sz="2400" dirty="0">
              <a:solidFill>
                <a:schemeClr val="bg1"/>
              </a:solidFill>
            </a:endParaRPr>
          </a:p>
        </p:txBody>
      </p:sp>
      <p:pic>
        <p:nvPicPr>
          <p:cNvPr id="4098" name="Picture 2" descr="H:\fred\Desktop\350f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74" t="11747" r="746"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4" name="Rectangle 43"/>
          <p:cNvSpPr/>
          <p:nvPr/>
        </p:nvSpPr>
        <p:spPr>
          <a:xfrm>
            <a:off x="1534105" y="434920"/>
            <a:ext cx="1814079" cy="28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5" name="Rectangle 44"/>
          <p:cNvSpPr/>
          <p:nvPr/>
        </p:nvSpPr>
        <p:spPr>
          <a:xfrm>
            <a:off x="1534105" y="715121"/>
            <a:ext cx="1814079" cy="620094"/>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6" name="Rectangle 45"/>
          <p:cNvSpPr/>
          <p:nvPr/>
        </p:nvSpPr>
        <p:spPr>
          <a:xfrm>
            <a:off x="1534105" y="1319379"/>
            <a:ext cx="1814079" cy="500705"/>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7" name="5-Point Star 46"/>
          <p:cNvSpPr/>
          <p:nvPr/>
        </p:nvSpPr>
        <p:spPr>
          <a:xfrm>
            <a:off x="1684193" y="779687"/>
            <a:ext cx="183284" cy="1559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8" name="Right Brace 47"/>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49"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350 </a:t>
            </a:r>
            <a:r>
              <a:rPr lang="en-US" dirty="0" err="1">
                <a:solidFill>
                  <a:schemeClr val="bg1"/>
                </a:solidFill>
              </a:rPr>
              <a:t>ft</a:t>
            </a:r>
            <a:endParaRPr lang="en-US" dirty="0">
              <a:solidFill>
                <a:schemeClr val="bg1"/>
              </a:solidFill>
            </a:endParaRPr>
          </a:p>
        </p:txBody>
      </p:sp>
      <p:sp>
        <p:nvSpPr>
          <p:cNvPr id="50" name="Oval 49"/>
          <p:cNvSpPr/>
          <p:nvPr/>
        </p:nvSpPr>
        <p:spPr>
          <a:xfrm>
            <a:off x="1747694" y="715120"/>
            <a:ext cx="62056"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1" name="Oval 50"/>
          <p:cNvSpPr/>
          <p:nvPr/>
        </p:nvSpPr>
        <p:spPr>
          <a:xfrm>
            <a:off x="1884795"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2" name="Oval 51"/>
          <p:cNvSpPr/>
          <p:nvPr/>
        </p:nvSpPr>
        <p:spPr>
          <a:xfrm>
            <a:off x="2023341"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3" name="Oval 52"/>
          <p:cNvSpPr/>
          <p:nvPr/>
        </p:nvSpPr>
        <p:spPr>
          <a:xfrm>
            <a:off x="2161886"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4" name="Oval 53"/>
          <p:cNvSpPr/>
          <p:nvPr/>
        </p:nvSpPr>
        <p:spPr>
          <a:xfrm>
            <a:off x="2300432"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5" name="Oval 54"/>
          <p:cNvSpPr/>
          <p:nvPr/>
        </p:nvSpPr>
        <p:spPr>
          <a:xfrm>
            <a:off x="2438980"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6" name="Oval 55"/>
          <p:cNvSpPr/>
          <p:nvPr/>
        </p:nvSpPr>
        <p:spPr>
          <a:xfrm>
            <a:off x="2577524"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7" name="Oval 56"/>
          <p:cNvSpPr/>
          <p:nvPr/>
        </p:nvSpPr>
        <p:spPr>
          <a:xfrm>
            <a:off x="2716071"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8" name="Oval 57"/>
          <p:cNvSpPr/>
          <p:nvPr/>
        </p:nvSpPr>
        <p:spPr>
          <a:xfrm>
            <a:off x="285461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9" name="Oval 58"/>
          <p:cNvSpPr/>
          <p:nvPr/>
        </p:nvSpPr>
        <p:spPr>
          <a:xfrm>
            <a:off x="2993162"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0" name="Oval 59"/>
          <p:cNvSpPr/>
          <p:nvPr/>
        </p:nvSpPr>
        <p:spPr>
          <a:xfrm>
            <a:off x="313170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1" name="Right Brace 60"/>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2"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sp>
        <p:nvSpPr>
          <p:cNvPr id="63" name="TextBox 89"/>
          <p:cNvSpPr txBox="1">
            <a:spLocks noChangeArrowheads="1"/>
          </p:cNvSpPr>
          <p:nvPr/>
        </p:nvSpPr>
        <p:spPr bwMode="auto">
          <a:xfrm>
            <a:off x="2247035" y="427610"/>
            <a:ext cx="442997"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t>Air</a:t>
            </a:r>
          </a:p>
        </p:txBody>
      </p:sp>
      <p:grpSp>
        <p:nvGrpSpPr>
          <p:cNvPr id="64" name="Group 63"/>
          <p:cNvGrpSpPr/>
          <p:nvPr/>
        </p:nvGrpSpPr>
        <p:grpSpPr>
          <a:xfrm>
            <a:off x="1637570" y="890575"/>
            <a:ext cx="1592327" cy="955870"/>
            <a:chOff x="1801327" y="1155823"/>
            <a:chExt cx="1751560" cy="1240567"/>
          </a:xfrm>
        </p:grpSpPr>
        <p:sp>
          <p:nvSpPr>
            <p:cNvPr id="65" name="TextBox 64"/>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66" name="TextBox 65"/>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67" name="TextBox 66"/>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68" name="TextBox 67"/>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sp>
        <p:nvSpPr>
          <p:cNvPr id="69" name="Rectangle 68"/>
          <p:cNvSpPr/>
          <p:nvPr/>
        </p:nvSpPr>
        <p:spPr>
          <a:xfrm>
            <a:off x="0" y="0"/>
            <a:ext cx="9144000" cy="434920"/>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cxnSp>
        <p:nvCxnSpPr>
          <p:cNvPr id="91" name="Straight Connector 90"/>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5" name="Freeform 94"/>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98" name="TextBox 97"/>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99" name="TextBox 98"/>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00" name="TextBox 99"/>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01" name="Group 100"/>
          <p:cNvGrpSpPr/>
          <p:nvPr/>
        </p:nvGrpSpPr>
        <p:grpSpPr>
          <a:xfrm>
            <a:off x="2536466" y="2369489"/>
            <a:ext cx="4361700" cy="2780063"/>
            <a:chOff x="2536466" y="2369489"/>
            <a:chExt cx="4361700" cy="2780063"/>
          </a:xfrm>
        </p:grpSpPr>
        <p:cxnSp>
          <p:nvCxnSpPr>
            <p:cNvPr id="102" name="Straight Connector 101"/>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04" name="Straight Connector 103"/>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06" name="Group 105"/>
          <p:cNvGrpSpPr/>
          <p:nvPr/>
        </p:nvGrpSpPr>
        <p:grpSpPr>
          <a:xfrm>
            <a:off x="3406747" y="2031101"/>
            <a:ext cx="2280605" cy="253916"/>
            <a:chOff x="3406747" y="2031101"/>
            <a:chExt cx="2280605" cy="253916"/>
          </a:xfrm>
        </p:grpSpPr>
        <p:sp>
          <p:nvSpPr>
            <p:cNvPr id="107" name="TextBox 106"/>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8" name="Straight Connector 107"/>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spTree>
    <p:extLst>
      <p:ext uri="{BB962C8B-B14F-4D97-AF65-F5344CB8AC3E}">
        <p14:creationId xmlns:p14="http://schemas.microsoft.com/office/powerpoint/2010/main" val="389869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grpSp>
        <p:nvGrpSpPr>
          <p:cNvPr id="7" name="Group 6"/>
          <p:cNvGrpSpPr/>
          <p:nvPr/>
        </p:nvGrpSpPr>
        <p:grpSpPr>
          <a:xfrm>
            <a:off x="2360037" y="2054667"/>
            <a:ext cx="4493322" cy="371583"/>
            <a:chOff x="2596040" y="2631004"/>
            <a:chExt cx="4942655" cy="482255"/>
          </a:xfrm>
        </p:grpSpPr>
        <p:sp>
          <p:nvSpPr>
            <p:cNvPr id="27" name="TextBox 26"/>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8" name="TextBox 27"/>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9" name="TextBox 28"/>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4" name="TextBox 33"/>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8" name="Group 7"/>
          <p:cNvGrpSpPr/>
          <p:nvPr/>
        </p:nvGrpSpPr>
        <p:grpSpPr>
          <a:xfrm>
            <a:off x="2058054" y="2199810"/>
            <a:ext cx="546520" cy="2628182"/>
            <a:chOff x="2216359" y="2855000"/>
            <a:chExt cx="601172" cy="3410959"/>
          </a:xfrm>
        </p:grpSpPr>
        <p:sp>
          <p:nvSpPr>
            <p:cNvPr id="9" name="TextBox 8"/>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0" name="TextBox 9"/>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3" name="Group 22"/>
            <p:cNvGrpSpPr/>
            <p:nvPr/>
          </p:nvGrpSpPr>
          <p:grpSpPr>
            <a:xfrm>
              <a:off x="2216359" y="2923883"/>
              <a:ext cx="474681" cy="2726562"/>
              <a:chOff x="2216359" y="2923883"/>
              <a:chExt cx="474681" cy="2726562"/>
            </a:xfrm>
          </p:grpSpPr>
          <p:sp>
            <p:nvSpPr>
              <p:cNvPr id="24" name="TextBox 2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5" name="TextBox 24"/>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6" name="TextBox 25"/>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sp>
        <p:nvSpPr>
          <p:cNvPr id="2" name="Rectangle 1"/>
          <p:cNvSpPr/>
          <p:nvPr/>
        </p:nvSpPr>
        <p:spPr>
          <a:xfrm>
            <a:off x="4584990" y="718774"/>
            <a:ext cx="4559011" cy="929534"/>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3" name="TextBox 70"/>
          <p:cNvSpPr txBox="1">
            <a:spLocks noChangeArrowheads="1"/>
          </p:cNvSpPr>
          <p:nvPr/>
        </p:nvSpPr>
        <p:spPr bwMode="auto">
          <a:xfrm>
            <a:off x="5129791" y="959459"/>
            <a:ext cx="3469409" cy="4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ctr"/>
            <a:r>
              <a:rPr lang="en-US" sz="2400" dirty="0">
                <a:solidFill>
                  <a:schemeClr val="bg1"/>
                </a:solidFill>
              </a:rPr>
              <a:t>Thickness = 300 </a:t>
            </a:r>
            <a:r>
              <a:rPr lang="en-US" sz="2400" dirty="0" err="1">
                <a:solidFill>
                  <a:schemeClr val="bg1"/>
                </a:solidFill>
              </a:rPr>
              <a:t>ft</a:t>
            </a:r>
            <a:endParaRPr lang="en-US" sz="2400" dirty="0">
              <a:solidFill>
                <a:schemeClr val="bg1"/>
              </a:solidFill>
            </a:endParaRPr>
          </a:p>
        </p:txBody>
      </p:sp>
      <p:pic>
        <p:nvPicPr>
          <p:cNvPr id="3074" name="Picture 2" descr="H:\fred\Desktop\300f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74" t="11747" r="746"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4" name="Rectangle 43"/>
          <p:cNvSpPr/>
          <p:nvPr/>
        </p:nvSpPr>
        <p:spPr>
          <a:xfrm>
            <a:off x="1534105" y="434920"/>
            <a:ext cx="1814079" cy="28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5" name="Rectangle 44"/>
          <p:cNvSpPr/>
          <p:nvPr/>
        </p:nvSpPr>
        <p:spPr>
          <a:xfrm>
            <a:off x="1534105" y="715121"/>
            <a:ext cx="1814079" cy="620094"/>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6" name="Rectangle 45"/>
          <p:cNvSpPr/>
          <p:nvPr/>
        </p:nvSpPr>
        <p:spPr>
          <a:xfrm>
            <a:off x="1534105" y="1319379"/>
            <a:ext cx="1814079" cy="500705"/>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7" name="5-Point Star 46"/>
          <p:cNvSpPr/>
          <p:nvPr/>
        </p:nvSpPr>
        <p:spPr>
          <a:xfrm>
            <a:off x="1684193" y="779687"/>
            <a:ext cx="183284" cy="1559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8" name="Right Brace 47"/>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49"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300 </a:t>
            </a:r>
            <a:r>
              <a:rPr lang="en-US" dirty="0" err="1">
                <a:solidFill>
                  <a:schemeClr val="bg1"/>
                </a:solidFill>
              </a:rPr>
              <a:t>ft</a:t>
            </a:r>
            <a:endParaRPr lang="en-US" dirty="0">
              <a:solidFill>
                <a:schemeClr val="bg1"/>
              </a:solidFill>
            </a:endParaRPr>
          </a:p>
        </p:txBody>
      </p:sp>
      <p:sp>
        <p:nvSpPr>
          <p:cNvPr id="50" name="Oval 49"/>
          <p:cNvSpPr/>
          <p:nvPr/>
        </p:nvSpPr>
        <p:spPr>
          <a:xfrm>
            <a:off x="1747694" y="715120"/>
            <a:ext cx="62056"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1" name="Oval 50"/>
          <p:cNvSpPr/>
          <p:nvPr/>
        </p:nvSpPr>
        <p:spPr>
          <a:xfrm>
            <a:off x="1884795"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2" name="Oval 51"/>
          <p:cNvSpPr/>
          <p:nvPr/>
        </p:nvSpPr>
        <p:spPr>
          <a:xfrm>
            <a:off x="2023341"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3" name="Oval 52"/>
          <p:cNvSpPr/>
          <p:nvPr/>
        </p:nvSpPr>
        <p:spPr>
          <a:xfrm>
            <a:off x="2161886"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4" name="Oval 53"/>
          <p:cNvSpPr/>
          <p:nvPr/>
        </p:nvSpPr>
        <p:spPr>
          <a:xfrm>
            <a:off x="2300432"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5" name="Oval 54"/>
          <p:cNvSpPr/>
          <p:nvPr/>
        </p:nvSpPr>
        <p:spPr>
          <a:xfrm>
            <a:off x="2438980"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6" name="Oval 55"/>
          <p:cNvSpPr/>
          <p:nvPr/>
        </p:nvSpPr>
        <p:spPr>
          <a:xfrm>
            <a:off x="2577524"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7" name="Oval 56"/>
          <p:cNvSpPr/>
          <p:nvPr/>
        </p:nvSpPr>
        <p:spPr>
          <a:xfrm>
            <a:off x="2716071"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8" name="Oval 57"/>
          <p:cNvSpPr/>
          <p:nvPr/>
        </p:nvSpPr>
        <p:spPr>
          <a:xfrm>
            <a:off x="285461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9" name="Oval 58"/>
          <p:cNvSpPr/>
          <p:nvPr/>
        </p:nvSpPr>
        <p:spPr>
          <a:xfrm>
            <a:off x="2993162"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0" name="Oval 59"/>
          <p:cNvSpPr/>
          <p:nvPr/>
        </p:nvSpPr>
        <p:spPr>
          <a:xfrm>
            <a:off x="313170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1" name="Right Brace 60"/>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2"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a:solidFill>
                  <a:schemeClr val="bg1"/>
                </a:solidFill>
              </a:rPr>
              <a:t>Half </a:t>
            </a:r>
          </a:p>
          <a:p>
            <a:r>
              <a:rPr lang="en-US" dirty="0">
                <a:solidFill>
                  <a:schemeClr val="bg1"/>
                </a:solidFill>
              </a:rPr>
              <a:t>Space</a:t>
            </a:r>
          </a:p>
        </p:txBody>
      </p:sp>
      <p:sp>
        <p:nvSpPr>
          <p:cNvPr id="63" name="TextBox 89"/>
          <p:cNvSpPr txBox="1">
            <a:spLocks noChangeArrowheads="1"/>
          </p:cNvSpPr>
          <p:nvPr/>
        </p:nvSpPr>
        <p:spPr bwMode="auto">
          <a:xfrm>
            <a:off x="2247035" y="427610"/>
            <a:ext cx="442997"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t>Air</a:t>
            </a:r>
          </a:p>
        </p:txBody>
      </p:sp>
      <p:grpSp>
        <p:nvGrpSpPr>
          <p:cNvPr id="64" name="Group 63"/>
          <p:cNvGrpSpPr/>
          <p:nvPr/>
        </p:nvGrpSpPr>
        <p:grpSpPr>
          <a:xfrm>
            <a:off x="1637570" y="890575"/>
            <a:ext cx="1592327" cy="955870"/>
            <a:chOff x="1801327" y="1155823"/>
            <a:chExt cx="1751560" cy="1240567"/>
          </a:xfrm>
        </p:grpSpPr>
        <p:sp>
          <p:nvSpPr>
            <p:cNvPr id="65" name="TextBox 64"/>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66" name="TextBox 65"/>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67" name="TextBox 66"/>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68" name="TextBox 67"/>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sp>
        <p:nvSpPr>
          <p:cNvPr id="69" name="Rectangle 68"/>
          <p:cNvSpPr/>
          <p:nvPr/>
        </p:nvSpPr>
        <p:spPr>
          <a:xfrm>
            <a:off x="0" y="0"/>
            <a:ext cx="9144000" cy="434920"/>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cxnSp>
        <p:nvCxnSpPr>
          <p:cNvPr id="91" name="Straight Connector 90"/>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5" name="Freeform 94"/>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43327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43327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cubicBezTo>
                  <a:pt x="3379774" y="2256329"/>
                  <a:pt x="1349" y="145656"/>
                  <a:pt x="0" y="0"/>
                </a:cubicBez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98" name="TextBox 97"/>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99" name="TextBox 98"/>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00" name="TextBox 99"/>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01" name="Group 100"/>
          <p:cNvGrpSpPr/>
          <p:nvPr/>
        </p:nvGrpSpPr>
        <p:grpSpPr>
          <a:xfrm>
            <a:off x="2536466" y="2369489"/>
            <a:ext cx="4361700" cy="2780063"/>
            <a:chOff x="2536466" y="2369489"/>
            <a:chExt cx="4361700" cy="2780063"/>
          </a:xfrm>
        </p:grpSpPr>
        <p:cxnSp>
          <p:nvCxnSpPr>
            <p:cNvPr id="102" name="Straight Connector 101"/>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04" name="Straight Connector 103"/>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06" name="Group 105"/>
          <p:cNvGrpSpPr/>
          <p:nvPr/>
        </p:nvGrpSpPr>
        <p:grpSpPr>
          <a:xfrm>
            <a:off x="3406747" y="2031101"/>
            <a:ext cx="2280605" cy="253916"/>
            <a:chOff x="3406747" y="2031101"/>
            <a:chExt cx="2280605" cy="253916"/>
          </a:xfrm>
        </p:grpSpPr>
        <p:sp>
          <p:nvSpPr>
            <p:cNvPr id="107" name="TextBox 106"/>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8" name="Straight Connector 107"/>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spTree>
    <p:extLst>
      <p:ext uri="{BB962C8B-B14F-4D97-AF65-F5344CB8AC3E}">
        <p14:creationId xmlns:p14="http://schemas.microsoft.com/office/powerpoint/2010/main" val="185536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84470"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7" name="Rectangle 76"/>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38" name="Rectangle 37"/>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dirty="0"/>
          </a:p>
        </p:txBody>
      </p:sp>
      <p:pic>
        <p:nvPicPr>
          <p:cNvPr id="11266"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8055"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4" name="Rectangle 43"/>
          <p:cNvSpPr/>
          <p:nvPr/>
        </p:nvSpPr>
        <p:spPr>
          <a:xfrm>
            <a:off x="1534421"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5" name="Rectangle 44"/>
          <p:cNvSpPr/>
          <p:nvPr/>
        </p:nvSpPr>
        <p:spPr>
          <a:xfrm>
            <a:off x="1534421" y="715542"/>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6" name="Rectangle 45"/>
          <p:cNvSpPr/>
          <p:nvPr/>
        </p:nvSpPr>
        <p:spPr>
          <a:xfrm>
            <a:off x="1534421" y="1319803"/>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7" name="5-Point Star 46"/>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1" name="Right Brace 50"/>
          <p:cNvSpPr/>
          <p:nvPr/>
        </p:nvSpPr>
        <p:spPr>
          <a:xfrm>
            <a:off x="3377409" y="715542"/>
            <a:ext cx="199524" cy="583343"/>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rtlCol="0" anchor="ctr"/>
          <a:lstStyle/>
          <a:p>
            <a:pPr algn="ctr"/>
            <a:endParaRPr lang="en-US"/>
          </a:p>
        </p:txBody>
      </p:sp>
      <p:sp>
        <p:nvSpPr>
          <p:cNvPr id="55" name="Oval 54"/>
          <p:cNvSpPr/>
          <p:nvPr/>
        </p:nvSpPr>
        <p:spPr>
          <a:xfrm>
            <a:off x="174702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6" name="Oval 55"/>
          <p:cNvSpPr/>
          <p:nvPr/>
        </p:nvSpPr>
        <p:spPr>
          <a:xfrm>
            <a:off x="1885436"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7" name="Oval 56"/>
          <p:cNvSpPr/>
          <p:nvPr/>
        </p:nvSpPr>
        <p:spPr>
          <a:xfrm>
            <a:off x="202385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8" name="Oval 57"/>
          <p:cNvSpPr/>
          <p:nvPr/>
        </p:nvSpPr>
        <p:spPr>
          <a:xfrm>
            <a:off x="2162268"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9" name="Oval 58"/>
          <p:cNvSpPr/>
          <p:nvPr/>
        </p:nvSpPr>
        <p:spPr>
          <a:xfrm>
            <a:off x="230068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0" name="Oval 59"/>
          <p:cNvSpPr/>
          <p:nvPr/>
        </p:nvSpPr>
        <p:spPr>
          <a:xfrm>
            <a:off x="2439099"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1" name="Oval 60"/>
          <p:cNvSpPr/>
          <p:nvPr/>
        </p:nvSpPr>
        <p:spPr>
          <a:xfrm>
            <a:off x="2577513"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2" name="Oval 61"/>
          <p:cNvSpPr/>
          <p:nvPr/>
        </p:nvSpPr>
        <p:spPr>
          <a:xfrm>
            <a:off x="2715930"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3" name="Oval 62"/>
          <p:cNvSpPr/>
          <p:nvPr/>
        </p:nvSpPr>
        <p:spPr>
          <a:xfrm>
            <a:off x="2854344"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4" name="Oval 63"/>
          <p:cNvSpPr/>
          <p:nvPr/>
        </p:nvSpPr>
        <p:spPr>
          <a:xfrm>
            <a:off x="2992761"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5" name="Oval 64"/>
          <p:cNvSpPr/>
          <p:nvPr/>
        </p:nvSpPr>
        <p:spPr>
          <a:xfrm>
            <a:off x="3131175"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0" name="Right Brace 69"/>
          <p:cNvSpPr/>
          <p:nvPr/>
        </p:nvSpPr>
        <p:spPr>
          <a:xfrm>
            <a:off x="3383806" y="1335053"/>
            <a:ext cx="199524" cy="484556"/>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rtlCol="0" anchor="ctr"/>
          <a:lstStyle/>
          <a:p>
            <a:pPr algn="ctr"/>
            <a:endParaRPr lang="en-US"/>
          </a:p>
        </p:txBody>
      </p:sp>
      <p:sp>
        <p:nvSpPr>
          <p:cNvPr id="76" name="TextBox 75"/>
          <p:cNvSpPr txBox="1"/>
          <p:nvPr/>
        </p:nvSpPr>
        <p:spPr>
          <a:xfrm>
            <a:off x="2231029" y="427892"/>
            <a:ext cx="478263" cy="355831"/>
          </a:xfrm>
          <a:prstGeom prst="rect">
            <a:avLst/>
          </a:prstGeom>
          <a:noFill/>
        </p:spPr>
        <p:txBody>
          <a:bodyPr wrap="none" lIns="78069" tIns="39035" rIns="78069" bIns="39035" rtlCol="0">
            <a:spAutoFit/>
          </a:bodyPr>
          <a:lstStyle/>
          <a:p>
            <a:r>
              <a:rPr lang="en-US" b="1" dirty="0" smtClean="0"/>
              <a:t>Air</a:t>
            </a:r>
            <a:endParaRPr lang="en-US" b="1" dirty="0"/>
          </a:p>
        </p:txBody>
      </p:sp>
      <p:sp>
        <p:nvSpPr>
          <p:cNvPr id="68" name="TextBox 67"/>
          <p:cNvSpPr txBox="1"/>
          <p:nvPr/>
        </p:nvSpPr>
        <p:spPr>
          <a:xfrm>
            <a:off x="5129438" y="959850"/>
            <a:ext cx="3469595" cy="448164"/>
          </a:xfrm>
          <a:prstGeom prst="rect">
            <a:avLst/>
          </a:prstGeom>
          <a:noFill/>
        </p:spPr>
        <p:txBody>
          <a:bodyPr wrap="square" lIns="78069" tIns="39035" rIns="78069" bIns="39035" rtlCol="0">
            <a:spAutoFit/>
          </a:bodyPr>
          <a:lstStyle/>
          <a:p>
            <a:pPr algn="ctr"/>
            <a:r>
              <a:rPr lang="en-US" sz="2400" b="1" dirty="0">
                <a:solidFill>
                  <a:schemeClr val="bg1"/>
                </a:solidFill>
              </a:rPr>
              <a:t>Thickness = 250 </a:t>
            </a:r>
            <a:r>
              <a:rPr lang="en-US" sz="2400" b="1" dirty="0" err="1">
                <a:solidFill>
                  <a:schemeClr val="bg1"/>
                </a:solidFill>
              </a:rPr>
              <a:t>ft</a:t>
            </a:r>
            <a:endParaRPr lang="en-US" sz="2400" b="1" dirty="0">
              <a:solidFill>
                <a:schemeClr val="bg1"/>
              </a:solidFill>
            </a:endParaRPr>
          </a:p>
        </p:txBody>
      </p:sp>
      <p:grpSp>
        <p:nvGrpSpPr>
          <p:cNvPr id="79" name="Group 78"/>
          <p:cNvGrpSpPr/>
          <p:nvPr/>
        </p:nvGrpSpPr>
        <p:grpSpPr>
          <a:xfrm>
            <a:off x="1637570" y="890575"/>
            <a:ext cx="1592327" cy="955870"/>
            <a:chOff x="1801327" y="1155823"/>
            <a:chExt cx="1751560" cy="1240567"/>
          </a:xfrm>
        </p:grpSpPr>
        <p:sp>
          <p:nvSpPr>
            <p:cNvPr id="80" name="TextBox 79"/>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81" name="TextBox 80"/>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82" name="TextBox 81"/>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4" name="TextBox 83"/>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cxnSp>
        <p:nvCxnSpPr>
          <p:cNvPr id="109" name="Straight Connector 108"/>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16" name="TextBox 115"/>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17" name="TextBox 116"/>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18" name="TextBox 117"/>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19" name="Group 118"/>
          <p:cNvGrpSpPr/>
          <p:nvPr/>
        </p:nvGrpSpPr>
        <p:grpSpPr>
          <a:xfrm>
            <a:off x="2536466" y="2369489"/>
            <a:ext cx="4361700" cy="2780063"/>
            <a:chOff x="2536466" y="2369489"/>
            <a:chExt cx="4361700" cy="2780063"/>
          </a:xfrm>
        </p:grpSpPr>
        <p:cxnSp>
          <p:nvCxnSpPr>
            <p:cNvPr id="120" name="Straight Connector 119"/>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22" name="Straight Connector 121"/>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sp>
        <p:nvSpPr>
          <p:cNvPr id="124"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250 </a:t>
            </a:r>
            <a:r>
              <a:rPr lang="en-US" dirty="0" err="1">
                <a:solidFill>
                  <a:schemeClr val="bg1"/>
                </a:solidFill>
              </a:rPr>
              <a:t>ft</a:t>
            </a:r>
            <a:endParaRPr lang="en-US" dirty="0">
              <a:solidFill>
                <a:schemeClr val="bg1"/>
              </a:solidFill>
            </a:endParaRPr>
          </a:p>
        </p:txBody>
      </p:sp>
      <p:sp>
        <p:nvSpPr>
          <p:cNvPr id="125"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a:solidFill>
                  <a:schemeClr val="bg1"/>
                </a:solidFill>
              </a:rPr>
              <a:t>Half </a:t>
            </a:r>
          </a:p>
          <a:p>
            <a:r>
              <a:rPr lang="en-US" dirty="0">
                <a:solidFill>
                  <a:schemeClr val="bg1"/>
                </a:solidFill>
              </a:rPr>
              <a:t>Space</a:t>
            </a:r>
          </a:p>
        </p:txBody>
      </p:sp>
      <p:grpSp>
        <p:nvGrpSpPr>
          <p:cNvPr id="126" name="Group 125"/>
          <p:cNvGrpSpPr/>
          <p:nvPr/>
        </p:nvGrpSpPr>
        <p:grpSpPr>
          <a:xfrm>
            <a:off x="3406747" y="2031101"/>
            <a:ext cx="2280605" cy="253916"/>
            <a:chOff x="3406747" y="2031101"/>
            <a:chExt cx="2280605" cy="253916"/>
          </a:xfrm>
        </p:grpSpPr>
        <p:sp>
          <p:nvSpPr>
            <p:cNvPr id="127" name="TextBox 126"/>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28" name="Straight Connector 127"/>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0"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spTree>
    <p:extLst>
      <p:ext uri="{BB962C8B-B14F-4D97-AF65-F5344CB8AC3E}">
        <p14:creationId xmlns:p14="http://schemas.microsoft.com/office/powerpoint/2010/main" val="19450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grpSp>
        <p:nvGrpSpPr>
          <p:cNvPr id="7" name="Group 6"/>
          <p:cNvGrpSpPr/>
          <p:nvPr/>
        </p:nvGrpSpPr>
        <p:grpSpPr>
          <a:xfrm>
            <a:off x="2360037" y="2054667"/>
            <a:ext cx="4493322" cy="371583"/>
            <a:chOff x="2596040" y="2631004"/>
            <a:chExt cx="4942655" cy="482255"/>
          </a:xfrm>
        </p:grpSpPr>
        <p:sp>
          <p:nvSpPr>
            <p:cNvPr id="27" name="TextBox 26"/>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8" name="TextBox 27"/>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9" name="TextBox 28"/>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4" name="TextBox 33"/>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8" name="Group 7"/>
          <p:cNvGrpSpPr/>
          <p:nvPr/>
        </p:nvGrpSpPr>
        <p:grpSpPr>
          <a:xfrm>
            <a:off x="2058054" y="2199810"/>
            <a:ext cx="546520" cy="2628182"/>
            <a:chOff x="2216359" y="2855000"/>
            <a:chExt cx="601172" cy="3410959"/>
          </a:xfrm>
        </p:grpSpPr>
        <p:sp>
          <p:nvSpPr>
            <p:cNvPr id="9" name="TextBox 8"/>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0" name="TextBox 9"/>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3" name="Group 22"/>
            <p:cNvGrpSpPr/>
            <p:nvPr/>
          </p:nvGrpSpPr>
          <p:grpSpPr>
            <a:xfrm>
              <a:off x="2216359" y="2923883"/>
              <a:ext cx="474681" cy="2726562"/>
              <a:chOff x="2216359" y="2923883"/>
              <a:chExt cx="474681" cy="2726562"/>
            </a:xfrm>
          </p:grpSpPr>
          <p:sp>
            <p:nvSpPr>
              <p:cNvPr id="24" name="TextBox 2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5" name="TextBox 24"/>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6" name="TextBox 25"/>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sp>
        <p:nvSpPr>
          <p:cNvPr id="2" name="Rectangle 1"/>
          <p:cNvSpPr/>
          <p:nvPr/>
        </p:nvSpPr>
        <p:spPr>
          <a:xfrm>
            <a:off x="4584990" y="718774"/>
            <a:ext cx="4559011" cy="929534"/>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3" name="TextBox 70"/>
          <p:cNvSpPr txBox="1">
            <a:spLocks noChangeArrowheads="1"/>
          </p:cNvSpPr>
          <p:nvPr/>
        </p:nvSpPr>
        <p:spPr bwMode="auto">
          <a:xfrm>
            <a:off x="5129791" y="959459"/>
            <a:ext cx="3469409" cy="4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pPr algn="ctr"/>
            <a:r>
              <a:rPr lang="en-US" sz="2400" dirty="0">
                <a:solidFill>
                  <a:schemeClr val="bg1"/>
                </a:solidFill>
              </a:rPr>
              <a:t>Thickness = 200 </a:t>
            </a:r>
            <a:r>
              <a:rPr lang="en-US" sz="2400" dirty="0" err="1">
                <a:solidFill>
                  <a:schemeClr val="bg1"/>
                </a:solidFill>
              </a:rPr>
              <a:t>ft</a:t>
            </a:r>
            <a:endParaRPr lang="en-US" sz="2400" dirty="0">
              <a:solidFill>
                <a:schemeClr val="bg1"/>
              </a:solidFill>
            </a:endParaRPr>
          </a:p>
        </p:txBody>
      </p:sp>
      <p:pic>
        <p:nvPicPr>
          <p:cNvPr id="2050" name="Picture 2" descr="H:\fred\Desktop\200f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6"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4" name="Rectangle 43"/>
          <p:cNvSpPr/>
          <p:nvPr/>
        </p:nvSpPr>
        <p:spPr>
          <a:xfrm>
            <a:off x="1534105" y="434920"/>
            <a:ext cx="1814079" cy="28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5" name="Rectangle 44"/>
          <p:cNvSpPr/>
          <p:nvPr/>
        </p:nvSpPr>
        <p:spPr>
          <a:xfrm>
            <a:off x="1534105" y="715121"/>
            <a:ext cx="1814079" cy="620094"/>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6" name="Rectangle 45"/>
          <p:cNvSpPr/>
          <p:nvPr/>
        </p:nvSpPr>
        <p:spPr>
          <a:xfrm>
            <a:off x="1534105" y="1319379"/>
            <a:ext cx="1814079" cy="500705"/>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7" name="5-Point Star 46"/>
          <p:cNvSpPr/>
          <p:nvPr/>
        </p:nvSpPr>
        <p:spPr>
          <a:xfrm>
            <a:off x="1684193" y="779687"/>
            <a:ext cx="183284" cy="1559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48" name="Right Brace 47"/>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49"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200 </a:t>
            </a:r>
            <a:r>
              <a:rPr lang="en-US" dirty="0" err="1">
                <a:solidFill>
                  <a:schemeClr val="bg1"/>
                </a:solidFill>
              </a:rPr>
              <a:t>ft</a:t>
            </a:r>
            <a:endParaRPr lang="en-US" dirty="0">
              <a:solidFill>
                <a:schemeClr val="bg1"/>
              </a:solidFill>
            </a:endParaRPr>
          </a:p>
        </p:txBody>
      </p:sp>
      <p:sp>
        <p:nvSpPr>
          <p:cNvPr id="50" name="Oval 49"/>
          <p:cNvSpPr/>
          <p:nvPr/>
        </p:nvSpPr>
        <p:spPr>
          <a:xfrm>
            <a:off x="1747694" y="715120"/>
            <a:ext cx="62056"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1" name="Oval 50"/>
          <p:cNvSpPr/>
          <p:nvPr/>
        </p:nvSpPr>
        <p:spPr>
          <a:xfrm>
            <a:off x="1884795"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2" name="Oval 51"/>
          <p:cNvSpPr/>
          <p:nvPr/>
        </p:nvSpPr>
        <p:spPr>
          <a:xfrm>
            <a:off x="2023341"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3" name="Oval 52"/>
          <p:cNvSpPr/>
          <p:nvPr/>
        </p:nvSpPr>
        <p:spPr>
          <a:xfrm>
            <a:off x="2161886"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4" name="Oval 53"/>
          <p:cNvSpPr/>
          <p:nvPr/>
        </p:nvSpPr>
        <p:spPr>
          <a:xfrm>
            <a:off x="2300432" y="715120"/>
            <a:ext cx="63500"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5" name="Oval 54"/>
          <p:cNvSpPr/>
          <p:nvPr/>
        </p:nvSpPr>
        <p:spPr>
          <a:xfrm>
            <a:off x="2438980"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6" name="Oval 55"/>
          <p:cNvSpPr/>
          <p:nvPr/>
        </p:nvSpPr>
        <p:spPr>
          <a:xfrm>
            <a:off x="2577524"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7" name="Oval 56"/>
          <p:cNvSpPr/>
          <p:nvPr/>
        </p:nvSpPr>
        <p:spPr>
          <a:xfrm>
            <a:off x="2716071"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8" name="Oval 57"/>
          <p:cNvSpPr/>
          <p:nvPr/>
        </p:nvSpPr>
        <p:spPr>
          <a:xfrm>
            <a:off x="285461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59" name="Oval 58"/>
          <p:cNvSpPr/>
          <p:nvPr/>
        </p:nvSpPr>
        <p:spPr>
          <a:xfrm>
            <a:off x="2993162"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0" name="Oval 59"/>
          <p:cNvSpPr/>
          <p:nvPr/>
        </p:nvSpPr>
        <p:spPr>
          <a:xfrm>
            <a:off x="3131706" y="715120"/>
            <a:ext cx="62057" cy="53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sp>
        <p:nvSpPr>
          <p:cNvPr id="61" name="Right Brace 60"/>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2"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sp>
        <p:nvSpPr>
          <p:cNvPr id="63" name="TextBox 89"/>
          <p:cNvSpPr txBox="1">
            <a:spLocks noChangeArrowheads="1"/>
          </p:cNvSpPr>
          <p:nvPr/>
        </p:nvSpPr>
        <p:spPr bwMode="auto">
          <a:xfrm>
            <a:off x="2247035" y="427610"/>
            <a:ext cx="442997"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t>Air</a:t>
            </a:r>
          </a:p>
        </p:txBody>
      </p:sp>
      <p:grpSp>
        <p:nvGrpSpPr>
          <p:cNvPr id="64" name="Group 63"/>
          <p:cNvGrpSpPr/>
          <p:nvPr/>
        </p:nvGrpSpPr>
        <p:grpSpPr>
          <a:xfrm>
            <a:off x="1637570" y="890575"/>
            <a:ext cx="1592327" cy="955870"/>
            <a:chOff x="1801327" y="1155823"/>
            <a:chExt cx="1751560" cy="1240567"/>
          </a:xfrm>
        </p:grpSpPr>
        <p:sp>
          <p:nvSpPr>
            <p:cNvPr id="65" name="TextBox 64"/>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66" name="TextBox 65"/>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67" name="TextBox 66"/>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68" name="TextBox 67"/>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sp>
        <p:nvSpPr>
          <p:cNvPr id="69" name="Rectangle 68"/>
          <p:cNvSpPr/>
          <p:nvPr/>
        </p:nvSpPr>
        <p:spPr>
          <a:xfrm>
            <a:off x="0" y="0"/>
            <a:ext cx="9144000" cy="434920"/>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anchor="ctr"/>
          <a:lstStyle/>
          <a:p>
            <a:pPr>
              <a:defRPr/>
            </a:pPr>
            <a:endParaRPr lang="en-US"/>
          </a:p>
        </p:txBody>
      </p:sp>
      <p:cxnSp>
        <p:nvCxnSpPr>
          <p:cNvPr id="91" name="Straight Connector 90"/>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5" name="Freeform 94"/>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98" name="TextBox 97"/>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99" name="TextBox 98"/>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00" name="TextBox 99"/>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01" name="Group 100"/>
          <p:cNvGrpSpPr/>
          <p:nvPr/>
        </p:nvGrpSpPr>
        <p:grpSpPr>
          <a:xfrm>
            <a:off x="2536466" y="2369489"/>
            <a:ext cx="4361700" cy="2780063"/>
            <a:chOff x="2536466" y="2369489"/>
            <a:chExt cx="4361700" cy="2780063"/>
          </a:xfrm>
        </p:grpSpPr>
        <p:cxnSp>
          <p:nvCxnSpPr>
            <p:cNvPr id="102" name="Straight Connector 101"/>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04" name="Straight Connector 103"/>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06" name="Group 105"/>
          <p:cNvGrpSpPr/>
          <p:nvPr/>
        </p:nvGrpSpPr>
        <p:grpSpPr>
          <a:xfrm>
            <a:off x="3406747" y="2031101"/>
            <a:ext cx="2280605" cy="253916"/>
            <a:chOff x="3406747" y="2031101"/>
            <a:chExt cx="2280605" cy="253916"/>
          </a:xfrm>
        </p:grpSpPr>
        <p:sp>
          <p:nvSpPr>
            <p:cNvPr id="107" name="TextBox 106"/>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8" name="Straight Connector 107"/>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0"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cxnSp>
        <p:nvCxnSpPr>
          <p:cNvPr id="80" name="Straight Connector 79"/>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4" name="Group 3"/>
          <p:cNvGrpSpPr/>
          <p:nvPr/>
        </p:nvGrpSpPr>
        <p:grpSpPr>
          <a:xfrm>
            <a:off x="1758201" y="4010025"/>
            <a:ext cx="7298994" cy="984825"/>
            <a:chOff x="1758201" y="4010025"/>
            <a:chExt cx="7298994" cy="984825"/>
          </a:xfrm>
        </p:grpSpPr>
        <p:sp>
          <p:nvSpPr>
            <p:cNvPr id="84" name="TextBox 83"/>
            <p:cNvSpPr txBox="1"/>
            <p:nvPr/>
          </p:nvSpPr>
          <p:spPr>
            <a:xfrm>
              <a:off x="6910453" y="4057650"/>
              <a:ext cx="2146742" cy="584775"/>
            </a:xfrm>
            <a:prstGeom prst="rect">
              <a:avLst/>
            </a:prstGeom>
            <a:solidFill>
              <a:srgbClr val="FFFFCC"/>
            </a:solidFill>
            <a:ln w="28575">
              <a:solidFill>
                <a:schemeClr val="tx1"/>
              </a:solidFill>
            </a:ln>
          </p:spPr>
          <p:txBody>
            <a:bodyPr wrap="none" rtlCol="0">
              <a:spAutoFit/>
            </a:bodyPr>
            <a:lstStyle/>
            <a:p>
              <a:pPr algn="ctr"/>
              <a:r>
                <a:rPr lang="en-US" sz="1600" b="1" dirty="0" smtClean="0"/>
                <a:t>Guided waves show</a:t>
              </a:r>
            </a:p>
            <a:p>
              <a:pPr algn="ctr"/>
              <a:r>
                <a:rPr lang="en-US" sz="1600" b="1" dirty="0" smtClean="0"/>
                <a:t>phase velocity</a:t>
              </a:r>
              <a:endParaRPr lang="en-US" sz="1600" b="1" dirty="0"/>
            </a:p>
          </p:txBody>
        </p:sp>
        <p:sp>
          <p:nvSpPr>
            <p:cNvPr id="85" name="TextBox 84"/>
            <p:cNvSpPr txBox="1"/>
            <p:nvPr/>
          </p:nvSpPr>
          <p:spPr>
            <a:xfrm>
              <a:off x="1758201" y="4410075"/>
              <a:ext cx="2316661" cy="584775"/>
            </a:xfrm>
            <a:prstGeom prst="rect">
              <a:avLst/>
            </a:prstGeom>
            <a:solidFill>
              <a:srgbClr val="FFFFCC"/>
            </a:solidFill>
            <a:ln w="28575">
              <a:solidFill>
                <a:schemeClr val="tx1"/>
              </a:solidFill>
            </a:ln>
          </p:spPr>
          <p:txBody>
            <a:bodyPr wrap="none" rtlCol="0">
              <a:spAutoFit/>
            </a:bodyPr>
            <a:lstStyle/>
            <a:p>
              <a:pPr algn="ctr"/>
              <a:r>
                <a:rPr lang="en-US" sz="1600" b="1" dirty="0" smtClean="0"/>
                <a:t>Shear guided waves</a:t>
              </a:r>
            </a:p>
            <a:p>
              <a:pPr algn="ctr"/>
              <a:r>
                <a:rPr lang="en-US" sz="1600" b="1" dirty="0" smtClean="0"/>
                <a:t>appear as ground roll</a:t>
              </a:r>
              <a:endParaRPr lang="en-US" sz="1600" b="1" dirty="0"/>
            </a:p>
          </p:txBody>
        </p:sp>
        <p:cxnSp>
          <p:nvCxnSpPr>
            <p:cNvPr id="86" name="Straight Arrow Connector 85"/>
            <p:cNvCxnSpPr/>
            <p:nvPr/>
          </p:nvCxnSpPr>
          <p:spPr>
            <a:xfrm>
              <a:off x="4295775" y="4745038"/>
              <a:ext cx="962025"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6267450" y="4010025"/>
              <a:ext cx="342900" cy="8191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348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84470"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7" name="Rectangle 76"/>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38" name="Rectangle 37"/>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dirty="0"/>
          </a:p>
        </p:txBody>
      </p:sp>
      <p:pic>
        <p:nvPicPr>
          <p:cNvPr id="3074"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8055"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4" name="Rectangle 43"/>
          <p:cNvSpPr/>
          <p:nvPr/>
        </p:nvSpPr>
        <p:spPr>
          <a:xfrm>
            <a:off x="1534421"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5" name="Rectangle 44"/>
          <p:cNvSpPr/>
          <p:nvPr/>
        </p:nvSpPr>
        <p:spPr>
          <a:xfrm>
            <a:off x="1534421" y="715542"/>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6" name="Rectangle 45"/>
          <p:cNvSpPr/>
          <p:nvPr/>
        </p:nvSpPr>
        <p:spPr>
          <a:xfrm>
            <a:off x="1534421" y="1319803"/>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7" name="5-Point Star 46"/>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5" name="Oval 54"/>
          <p:cNvSpPr/>
          <p:nvPr/>
        </p:nvSpPr>
        <p:spPr>
          <a:xfrm>
            <a:off x="174702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6" name="Oval 55"/>
          <p:cNvSpPr/>
          <p:nvPr/>
        </p:nvSpPr>
        <p:spPr>
          <a:xfrm>
            <a:off x="1885436"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7" name="Oval 56"/>
          <p:cNvSpPr/>
          <p:nvPr/>
        </p:nvSpPr>
        <p:spPr>
          <a:xfrm>
            <a:off x="202385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8" name="Oval 57"/>
          <p:cNvSpPr/>
          <p:nvPr/>
        </p:nvSpPr>
        <p:spPr>
          <a:xfrm>
            <a:off x="2162268"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9" name="Oval 58"/>
          <p:cNvSpPr/>
          <p:nvPr/>
        </p:nvSpPr>
        <p:spPr>
          <a:xfrm>
            <a:off x="230068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0" name="Oval 59"/>
          <p:cNvSpPr/>
          <p:nvPr/>
        </p:nvSpPr>
        <p:spPr>
          <a:xfrm>
            <a:off x="2439099"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1" name="Oval 60"/>
          <p:cNvSpPr/>
          <p:nvPr/>
        </p:nvSpPr>
        <p:spPr>
          <a:xfrm>
            <a:off x="2577513"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2" name="Oval 61"/>
          <p:cNvSpPr/>
          <p:nvPr/>
        </p:nvSpPr>
        <p:spPr>
          <a:xfrm>
            <a:off x="2715930"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3" name="Oval 62"/>
          <p:cNvSpPr/>
          <p:nvPr/>
        </p:nvSpPr>
        <p:spPr>
          <a:xfrm>
            <a:off x="2854344"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4" name="Oval 63"/>
          <p:cNvSpPr/>
          <p:nvPr/>
        </p:nvSpPr>
        <p:spPr>
          <a:xfrm>
            <a:off x="2992761"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5" name="Oval 64"/>
          <p:cNvSpPr/>
          <p:nvPr/>
        </p:nvSpPr>
        <p:spPr>
          <a:xfrm>
            <a:off x="3131175"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6" name="TextBox 75"/>
          <p:cNvSpPr txBox="1"/>
          <p:nvPr/>
        </p:nvSpPr>
        <p:spPr>
          <a:xfrm>
            <a:off x="2231029" y="427892"/>
            <a:ext cx="478263" cy="355831"/>
          </a:xfrm>
          <a:prstGeom prst="rect">
            <a:avLst/>
          </a:prstGeom>
          <a:noFill/>
        </p:spPr>
        <p:txBody>
          <a:bodyPr wrap="none" lIns="78069" tIns="39035" rIns="78069" bIns="39035" rtlCol="0">
            <a:spAutoFit/>
          </a:bodyPr>
          <a:lstStyle/>
          <a:p>
            <a:r>
              <a:rPr lang="en-US" b="1" dirty="0" smtClean="0"/>
              <a:t>Air</a:t>
            </a:r>
            <a:endParaRPr lang="en-US" b="1" dirty="0"/>
          </a:p>
        </p:txBody>
      </p:sp>
      <p:sp>
        <p:nvSpPr>
          <p:cNvPr id="68" name="TextBox 67"/>
          <p:cNvSpPr txBox="1"/>
          <p:nvPr/>
        </p:nvSpPr>
        <p:spPr>
          <a:xfrm>
            <a:off x="5129438" y="959850"/>
            <a:ext cx="3469595" cy="448164"/>
          </a:xfrm>
          <a:prstGeom prst="rect">
            <a:avLst/>
          </a:prstGeom>
          <a:noFill/>
        </p:spPr>
        <p:txBody>
          <a:bodyPr wrap="square" lIns="78069" tIns="39035" rIns="78069" bIns="39035" rtlCol="0">
            <a:spAutoFit/>
          </a:bodyPr>
          <a:lstStyle/>
          <a:p>
            <a:pPr algn="ctr"/>
            <a:r>
              <a:rPr lang="en-US" sz="2400" b="1" dirty="0">
                <a:solidFill>
                  <a:schemeClr val="bg1"/>
                </a:solidFill>
              </a:rPr>
              <a:t>Thickness = 150 </a:t>
            </a:r>
            <a:r>
              <a:rPr lang="en-US" sz="2400" b="1" dirty="0" err="1">
                <a:solidFill>
                  <a:schemeClr val="bg1"/>
                </a:solidFill>
              </a:rPr>
              <a:t>ft</a:t>
            </a:r>
            <a:endParaRPr lang="en-US" sz="2400" b="1" dirty="0">
              <a:solidFill>
                <a:schemeClr val="bg1"/>
              </a:solidFill>
            </a:endParaRPr>
          </a:p>
        </p:txBody>
      </p:sp>
      <p:grpSp>
        <p:nvGrpSpPr>
          <p:cNvPr id="79" name="Group 78"/>
          <p:cNvGrpSpPr/>
          <p:nvPr/>
        </p:nvGrpSpPr>
        <p:grpSpPr>
          <a:xfrm>
            <a:off x="1637570" y="890575"/>
            <a:ext cx="1592327" cy="955870"/>
            <a:chOff x="1801327" y="1155823"/>
            <a:chExt cx="1751560" cy="1240567"/>
          </a:xfrm>
        </p:grpSpPr>
        <p:sp>
          <p:nvSpPr>
            <p:cNvPr id="80" name="TextBox 79"/>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85" name="TextBox 84"/>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86" name="TextBox 85"/>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7" name="TextBox 86"/>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cxnSp>
        <p:nvCxnSpPr>
          <p:cNvPr id="109" name="Straight Connector 108"/>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16" name="TextBox 115"/>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17" name="TextBox 116"/>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18" name="TextBox 117"/>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19" name="Group 118"/>
          <p:cNvGrpSpPr/>
          <p:nvPr/>
        </p:nvGrpSpPr>
        <p:grpSpPr>
          <a:xfrm>
            <a:off x="2536466" y="2369489"/>
            <a:ext cx="4361700" cy="2780063"/>
            <a:chOff x="2536466" y="2369489"/>
            <a:chExt cx="4361700" cy="2780063"/>
          </a:xfrm>
        </p:grpSpPr>
        <p:cxnSp>
          <p:nvCxnSpPr>
            <p:cNvPr id="120" name="Straight Connector 119"/>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22" name="Straight Connector 121"/>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sp>
        <p:nvSpPr>
          <p:cNvPr id="124" name="Right Brace 123"/>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25"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150 </a:t>
            </a:r>
            <a:r>
              <a:rPr lang="en-US" dirty="0" err="1">
                <a:solidFill>
                  <a:schemeClr val="bg1"/>
                </a:solidFill>
              </a:rPr>
              <a:t>ft</a:t>
            </a:r>
            <a:endParaRPr lang="en-US" dirty="0">
              <a:solidFill>
                <a:schemeClr val="bg1"/>
              </a:solidFill>
            </a:endParaRPr>
          </a:p>
        </p:txBody>
      </p:sp>
      <p:sp>
        <p:nvSpPr>
          <p:cNvPr id="126" name="Right Brace 125"/>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2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28" name="Group 127"/>
          <p:cNvGrpSpPr/>
          <p:nvPr/>
        </p:nvGrpSpPr>
        <p:grpSpPr>
          <a:xfrm>
            <a:off x="3406747" y="2031101"/>
            <a:ext cx="2280605" cy="253916"/>
            <a:chOff x="3406747" y="2031101"/>
            <a:chExt cx="2280605" cy="253916"/>
          </a:xfrm>
        </p:grpSpPr>
        <p:sp>
          <p:nvSpPr>
            <p:cNvPr id="129" name="TextBox 128"/>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0" name="Straight Connector 129"/>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2"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spTree>
    <p:extLst>
      <p:ext uri="{BB962C8B-B14F-4D97-AF65-F5344CB8AC3E}">
        <p14:creationId xmlns:p14="http://schemas.microsoft.com/office/powerpoint/2010/main" val="37326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84470"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7" name="Rectangle 76"/>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38" name="Rectangle 37"/>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dirty="0"/>
          </a:p>
        </p:txBody>
      </p:sp>
      <p:pic>
        <p:nvPicPr>
          <p:cNvPr id="4098"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0945" r="29107" b="15055"/>
          <a:stretch/>
        </p:blipFill>
        <p:spPr bwMode="auto">
          <a:xfrm>
            <a:off x="2543694" y="2367306"/>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8055"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4" name="Rectangle 43"/>
          <p:cNvSpPr/>
          <p:nvPr/>
        </p:nvSpPr>
        <p:spPr>
          <a:xfrm>
            <a:off x="1534421"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5" name="Rectangle 44"/>
          <p:cNvSpPr/>
          <p:nvPr/>
        </p:nvSpPr>
        <p:spPr>
          <a:xfrm>
            <a:off x="1534421" y="715542"/>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6" name="Rectangle 45"/>
          <p:cNvSpPr/>
          <p:nvPr/>
        </p:nvSpPr>
        <p:spPr>
          <a:xfrm>
            <a:off x="1534421" y="1319803"/>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7" name="5-Point Star 46"/>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5" name="Oval 54"/>
          <p:cNvSpPr/>
          <p:nvPr/>
        </p:nvSpPr>
        <p:spPr>
          <a:xfrm>
            <a:off x="174702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6" name="Oval 55"/>
          <p:cNvSpPr/>
          <p:nvPr/>
        </p:nvSpPr>
        <p:spPr>
          <a:xfrm>
            <a:off x="1885436"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7" name="Oval 56"/>
          <p:cNvSpPr/>
          <p:nvPr/>
        </p:nvSpPr>
        <p:spPr>
          <a:xfrm>
            <a:off x="202385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8" name="Oval 57"/>
          <p:cNvSpPr/>
          <p:nvPr/>
        </p:nvSpPr>
        <p:spPr>
          <a:xfrm>
            <a:off x="2162268"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9" name="Oval 58"/>
          <p:cNvSpPr/>
          <p:nvPr/>
        </p:nvSpPr>
        <p:spPr>
          <a:xfrm>
            <a:off x="230068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0" name="Oval 59"/>
          <p:cNvSpPr/>
          <p:nvPr/>
        </p:nvSpPr>
        <p:spPr>
          <a:xfrm>
            <a:off x="2439099"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1" name="Oval 60"/>
          <p:cNvSpPr/>
          <p:nvPr/>
        </p:nvSpPr>
        <p:spPr>
          <a:xfrm>
            <a:off x="2577513"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2" name="Oval 61"/>
          <p:cNvSpPr/>
          <p:nvPr/>
        </p:nvSpPr>
        <p:spPr>
          <a:xfrm>
            <a:off x="2715930"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3" name="Oval 62"/>
          <p:cNvSpPr/>
          <p:nvPr/>
        </p:nvSpPr>
        <p:spPr>
          <a:xfrm>
            <a:off x="2854344"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4" name="Oval 63"/>
          <p:cNvSpPr/>
          <p:nvPr/>
        </p:nvSpPr>
        <p:spPr>
          <a:xfrm>
            <a:off x="2992761"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5" name="Oval 64"/>
          <p:cNvSpPr/>
          <p:nvPr/>
        </p:nvSpPr>
        <p:spPr>
          <a:xfrm>
            <a:off x="3131175"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6" name="TextBox 75"/>
          <p:cNvSpPr txBox="1"/>
          <p:nvPr/>
        </p:nvSpPr>
        <p:spPr>
          <a:xfrm>
            <a:off x="2231029" y="427892"/>
            <a:ext cx="478263" cy="355831"/>
          </a:xfrm>
          <a:prstGeom prst="rect">
            <a:avLst/>
          </a:prstGeom>
          <a:noFill/>
        </p:spPr>
        <p:txBody>
          <a:bodyPr wrap="none" lIns="78069" tIns="39035" rIns="78069" bIns="39035" rtlCol="0">
            <a:spAutoFit/>
          </a:bodyPr>
          <a:lstStyle/>
          <a:p>
            <a:r>
              <a:rPr lang="en-US" b="1" dirty="0" smtClean="0"/>
              <a:t>Air</a:t>
            </a:r>
            <a:endParaRPr lang="en-US" b="1" dirty="0"/>
          </a:p>
        </p:txBody>
      </p:sp>
      <p:sp>
        <p:nvSpPr>
          <p:cNvPr id="68" name="TextBox 67"/>
          <p:cNvSpPr txBox="1"/>
          <p:nvPr/>
        </p:nvSpPr>
        <p:spPr>
          <a:xfrm>
            <a:off x="5129438" y="959850"/>
            <a:ext cx="3469595" cy="448164"/>
          </a:xfrm>
          <a:prstGeom prst="rect">
            <a:avLst/>
          </a:prstGeom>
          <a:noFill/>
        </p:spPr>
        <p:txBody>
          <a:bodyPr wrap="square" lIns="78069" tIns="39035" rIns="78069" bIns="39035" rtlCol="0">
            <a:spAutoFit/>
          </a:bodyPr>
          <a:lstStyle/>
          <a:p>
            <a:pPr algn="ctr"/>
            <a:r>
              <a:rPr lang="en-US" sz="2400" b="1" dirty="0">
                <a:solidFill>
                  <a:schemeClr val="bg1"/>
                </a:solidFill>
              </a:rPr>
              <a:t>Thickness = 90 </a:t>
            </a:r>
            <a:r>
              <a:rPr lang="en-US" sz="2400" b="1" dirty="0" err="1">
                <a:solidFill>
                  <a:schemeClr val="bg1"/>
                </a:solidFill>
              </a:rPr>
              <a:t>ft</a:t>
            </a:r>
            <a:endParaRPr lang="en-US" sz="2400" b="1" dirty="0">
              <a:solidFill>
                <a:schemeClr val="bg1"/>
              </a:solidFill>
            </a:endParaRPr>
          </a:p>
        </p:txBody>
      </p:sp>
      <p:grpSp>
        <p:nvGrpSpPr>
          <p:cNvPr id="79" name="Group 78"/>
          <p:cNvGrpSpPr/>
          <p:nvPr/>
        </p:nvGrpSpPr>
        <p:grpSpPr>
          <a:xfrm>
            <a:off x="1637570" y="890575"/>
            <a:ext cx="1592327" cy="955870"/>
            <a:chOff x="1801327" y="1155823"/>
            <a:chExt cx="1751560" cy="1240567"/>
          </a:xfrm>
        </p:grpSpPr>
        <p:sp>
          <p:nvSpPr>
            <p:cNvPr id="80" name="TextBox 79"/>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83" name="TextBox 82"/>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84" name="TextBox 83"/>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5" name="TextBox 84"/>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cxnSp>
        <p:nvCxnSpPr>
          <p:cNvPr id="110" name="Straight Connector 109"/>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15571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15571 h 2532807"/>
              <a:gd name="connsiteX0" fmla="*/ 3884177 w 4054110"/>
              <a:gd name="connsiteY0" fmla="*/ 2515571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15571 h 2532807"/>
              <a:gd name="connsiteX0" fmla="*/ 3884177 w 4054110"/>
              <a:gd name="connsiteY0" fmla="*/ 2515571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15571 h 2532807"/>
              <a:gd name="connsiteX0" fmla="*/ 3911609 w 4054110"/>
              <a:gd name="connsiteY0" fmla="*/ 2433275 h 2532807"/>
              <a:gd name="connsiteX1" fmla="*/ 0 w 4054110"/>
              <a:gd name="connsiteY1" fmla="*/ 0 h 2532807"/>
              <a:gd name="connsiteX2" fmla="*/ 4046018 w 4054110"/>
              <a:gd name="connsiteY2" fmla="*/ 1658868 h 2532807"/>
              <a:gd name="connsiteX3" fmla="*/ 4054110 w 4054110"/>
              <a:gd name="connsiteY3" fmla="*/ 2532807 h 2532807"/>
              <a:gd name="connsiteX4" fmla="*/ 3911609 w 4054110"/>
              <a:gd name="connsiteY4" fmla="*/ 243327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17" name="TextBox 116"/>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18" name="TextBox 117"/>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19" name="TextBox 118"/>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20" name="Group 119"/>
          <p:cNvGrpSpPr/>
          <p:nvPr/>
        </p:nvGrpSpPr>
        <p:grpSpPr>
          <a:xfrm>
            <a:off x="2536466" y="2369489"/>
            <a:ext cx="4361700" cy="2780063"/>
            <a:chOff x="2536466" y="2369489"/>
            <a:chExt cx="4361700" cy="2780063"/>
          </a:xfrm>
        </p:grpSpPr>
        <p:cxnSp>
          <p:nvCxnSpPr>
            <p:cNvPr id="121" name="Straight Connector 120"/>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23" name="Straight Connector 122"/>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sp>
        <p:nvSpPr>
          <p:cNvPr id="125" name="Right Brace 124"/>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26" name="TextBox 47"/>
          <p:cNvSpPr txBox="1">
            <a:spLocks noChangeArrowheads="1"/>
          </p:cNvSpPr>
          <p:nvPr/>
        </p:nvSpPr>
        <p:spPr bwMode="auto">
          <a:xfrm>
            <a:off x="3668571" y="830855"/>
            <a:ext cx="638564"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 90 </a:t>
            </a:r>
            <a:r>
              <a:rPr lang="en-US" dirty="0" err="1">
                <a:solidFill>
                  <a:schemeClr val="bg1"/>
                </a:solidFill>
              </a:rPr>
              <a:t>ft</a:t>
            </a:r>
            <a:endParaRPr lang="en-US" dirty="0">
              <a:solidFill>
                <a:schemeClr val="bg1"/>
              </a:solidFill>
            </a:endParaRPr>
          </a:p>
        </p:txBody>
      </p:sp>
      <p:sp>
        <p:nvSpPr>
          <p:cNvPr id="127" name="Right Brace 126"/>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28"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29" name="Group 128"/>
          <p:cNvGrpSpPr/>
          <p:nvPr/>
        </p:nvGrpSpPr>
        <p:grpSpPr>
          <a:xfrm>
            <a:off x="3406747" y="2031101"/>
            <a:ext cx="2280605" cy="253916"/>
            <a:chOff x="3406747" y="2031101"/>
            <a:chExt cx="2280605" cy="253916"/>
          </a:xfrm>
        </p:grpSpPr>
        <p:sp>
          <p:nvSpPr>
            <p:cNvPr id="130" name="TextBox 129"/>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1" name="Straight Connector 130"/>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3"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cxnSp>
        <p:nvCxnSpPr>
          <p:cNvPr id="81" name="Straight Connector 80"/>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3" name="Group 2"/>
          <p:cNvGrpSpPr/>
          <p:nvPr/>
        </p:nvGrpSpPr>
        <p:grpSpPr>
          <a:xfrm>
            <a:off x="1804688" y="3409950"/>
            <a:ext cx="7348688" cy="1633475"/>
            <a:chOff x="1804688" y="3409950"/>
            <a:chExt cx="7348688" cy="1633475"/>
          </a:xfrm>
        </p:grpSpPr>
        <p:sp>
          <p:nvSpPr>
            <p:cNvPr id="88" name="TextBox 87"/>
            <p:cNvSpPr txBox="1"/>
            <p:nvPr/>
          </p:nvSpPr>
          <p:spPr>
            <a:xfrm>
              <a:off x="6814273" y="3966207"/>
              <a:ext cx="2339103" cy="1077218"/>
            </a:xfrm>
            <a:prstGeom prst="rect">
              <a:avLst/>
            </a:prstGeom>
            <a:solidFill>
              <a:srgbClr val="FFFFCC"/>
            </a:solidFill>
            <a:ln w="28575">
              <a:solidFill>
                <a:schemeClr val="tx1"/>
              </a:solidFill>
            </a:ln>
          </p:spPr>
          <p:txBody>
            <a:bodyPr wrap="none" rtlCol="0">
              <a:spAutoFit/>
            </a:bodyPr>
            <a:lstStyle/>
            <a:p>
              <a:pPr algn="ctr"/>
              <a:r>
                <a:rPr lang="en-US" sz="1600" b="1" dirty="0" smtClean="0"/>
                <a:t>Refractions overcome</a:t>
              </a:r>
            </a:p>
            <a:p>
              <a:pPr algn="ctr"/>
              <a:r>
                <a:rPr lang="en-US" sz="1600" b="1" dirty="0" smtClean="0"/>
                <a:t>guided waves in</a:t>
              </a:r>
            </a:p>
            <a:p>
              <a:pPr algn="ctr"/>
              <a:r>
                <a:rPr lang="en-US" sz="1600" b="1" dirty="0" smtClean="0"/>
                <a:t>P</a:t>
              </a:r>
              <a:r>
                <a:rPr lang="en-US" sz="1600" b="1" baseline="-25000" dirty="0" smtClean="0"/>
                <a:t>Crit</a:t>
              </a:r>
              <a:r>
                <a:rPr lang="en-US" sz="1600" b="1" dirty="0" smtClean="0"/>
                <a:t>-P</a:t>
              </a:r>
              <a:r>
                <a:rPr lang="en-US" sz="1600" b="1" baseline="-25000" dirty="0" smtClean="0"/>
                <a:t>1</a:t>
              </a:r>
              <a:r>
                <a:rPr lang="en-US" sz="1600" b="1" dirty="0" smtClean="0"/>
                <a:t> cone as </a:t>
              </a:r>
            </a:p>
            <a:p>
              <a:pPr algn="ctr"/>
              <a:r>
                <a:rPr lang="en-US" sz="1600" b="1" dirty="0" smtClean="0"/>
                <a:t>P</a:t>
              </a:r>
              <a:r>
                <a:rPr lang="en-US" sz="1600" b="1" baseline="-25000" dirty="0" smtClean="0"/>
                <a:t>1</a:t>
              </a:r>
              <a:r>
                <a:rPr lang="en-US" sz="1600" b="1" dirty="0" smtClean="0"/>
                <a:t> layer thins</a:t>
              </a:r>
              <a:endParaRPr lang="en-US" sz="1600" b="1" dirty="0"/>
            </a:p>
          </p:txBody>
        </p:sp>
        <p:sp>
          <p:nvSpPr>
            <p:cNvPr id="89" name="TextBox 88"/>
            <p:cNvSpPr txBox="1"/>
            <p:nvPr/>
          </p:nvSpPr>
          <p:spPr>
            <a:xfrm>
              <a:off x="1804688" y="4410075"/>
              <a:ext cx="2223687" cy="584775"/>
            </a:xfrm>
            <a:prstGeom prst="rect">
              <a:avLst/>
            </a:prstGeom>
            <a:solidFill>
              <a:srgbClr val="FFFFCC"/>
            </a:solidFill>
            <a:ln w="28575">
              <a:solidFill>
                <a:schemeClr val="tx1"/>
              </a:solidFill>
            </a:ln>
          </p:spPr>
          <p:txBody>
            <a:bodyPr wrap="none" rtlCol="0">
              <a:spAutoFit/>
            </a:bodyPr>
            <a:lstStyle/>
            <a:p>
              <a:pPr algn="ctr"/>
              <a:r>
                <a:rPr lang="en-US" sz="1600" b="1" dirty="0" smtClean="0"/>
                <a:t>Long </a:t>
              </a:r>
              <a:r>
                <a:rPr lang="en-US" sz="1600" b="1" dirty="0" smtClean="0">
                  <a:sym typeface="Symbol"/>
                </a:rPr>
                <a:t> appear in</a:t>
              </a:r>
              <a:endParaRPr lang="en-US" sz="1600" b="1" dirty="0" smtClean="0"/>
            </a:p>
            <a:p>
              <a:pPr algn="ctr"/>
              <a:r>
                <a:rPr lang="en-US" sz="1600" b="1" dirty="0" smtClean="0"/>
                <a:t>Rayleigh cone R</a:t>
              </a:r>
              <a:r>
                <a:rPr lang="en-US" sz="1600" b="1" baseline="-25000" dirty="0" smtClean="0"/>
                <a:t>1</a:t>
              </a:r>
              <a:r>
                <a:rPr lang="en-US" sz="1600" b="1" dirty="0" smtClean="0"/>
                <a:t>-R</a:t>
              </a:r>
              <a:r>
                <a:rPr lang="en-US" sz="1600" b="1" baseline="-25000" dirty="0" smtClean="0"/>
                <a:t>2</a:t>
              </a:r>
              <a:endParaRPr lang="en-US" sz="1600" b="1" baseline="-25000" dirty="0"/>
            </a:p>
          </p:txBody>
        </p:sp>
        <p:cxnSp>
          <p:nvCxnSpPr>
            <p:cNvPr id="90" name="Straight Arrow Connector 89"/>
            <p:cNvCxnSpPr/>
            <p:nvPr/>
          </p:nvCxnSpPr>
          <p:spPr>
            <a:xfrm>
              <a:off x="4905375" y="4411663"/>
              <a:ext cx="962025"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6000750" y="3409950"/>
              <a:ext cx="542925" cy="121920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56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4584470"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8" name="Rectangle 77"/>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39" name="Rectangle 38"/>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dirty="0"/>
          </a:p>
        </p:txBody>
      </p:sp>
      <p:pic>
        <p:nvPicPr>
          <p:cNvPr id="12290"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058055" y="2054668"/>
            <a:ext cx="4795305" cy="2773324"/>
            <a:chOff x="2263859" y="2666629"/>
            <a:chExt cx="5274836" cy="3599330"/>
          </a:xfrm>
        </p:grpSpPr>
        <p:grpSp>
          <p:nvGrpSpPr>
            <p:cNvPr id="11" name="Group 10"/>
            <p:cNvGrpSpPr/>
            <p:nvPr/>
          </p:nvGrpSpPr>
          <p:grpSpPr>
            <a:xfrm>
              <a:off x="2596040" y="2666629"/>
              <a:ext cx="4942655" cy="482255"/>
              <a:chOff x="2596040" y="2631004"/>
              <a:chExt cx="4942655" cy="482255"/>
            </a:xfrm>
          </p:grpSpPr>
          <p:sp>
            <p:nvSpPr>
              <p:cNvPr id="31" name="TextBox 30"/>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2" name="TextBox 31"/>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7" name="TextBox 36"/>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8" name="TextBox 37"/>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2" name="Group 11"/>
            <p:cNvGrpSpPr/>
            <p:nvPr/>
          </p:nvGrpSpPr>
          <p:grpSpPr>
            <a:xfrm>
              <a:off x="2263859" y="2855000"/>
              <a:ext cx="601172" cy="3410959"/>
              <a:chOff x="2216359" y="2855000"/>
              <a:chExt cx="601172" cy="3410959"/>
            </a:xfrm>
          </p:grpSpPr>
          <p:sp>
            <p:nvSpPr>
              <p:cNvPr id="13" name="TextBox 12"/>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6" name="TextBox 25"/>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7" name="Group 26"/>
              <p:cNvGrpSpPr/>
              <p:nvPr/>
            </p:nvGrpSpPr>
            <p:grpSpPr>
              <a:xfrm>
                <a:off x="2216359" y="2923883"/>
                <a:ext cx="474681" cy="2726562"/>
                <a:chOff x="2216359" y="2923883"/>
                <a:chExt cx="474681" cy="2726562"/>
              </a:xfrm>
            </p:grpSpPr>
            <p:sp>
              <p:nvSpPr>
                <p:cNvPr id="28" name="TextBox 27"/>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9" name="TextBox 28"/>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30" name="TextBox 29"/>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5" name="Rectangle 44"/>
          <p:cNvSpPr/>
          <p:nvPr/>
        </p:nvSpPr>
        <p:spPr>
          <a:xfrm>
            <a:off x="1534421"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6" name="Rectangle 45"/>
          <p:cNvSpPr/>
          <p:nvPr/>
        </p:nvSpPr>
        <p:spPr>
          <a:xfrm>
            <a:off x="1534421" y="715542"/>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7" name="Rectangle 46"/>
          <p:cNvSpPr/>
          <p:nvPr/>
        </p:nvSpPr>
        <p:spPr>
          <a:xfrm>
            <a:off x="1534421" y="1319803"/>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48" name="5-Point Star 47"/>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6" name="Oval 55"/>
          <p:cNvSpPr/>
          <p:nvPr/>
        </p:nvSpPr>
        <p:spPr>
          <a:xfrm>
            <a:off x="174702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7" name="Oval 56"/>
          <p:cNvSpPr/>
          <p:nvPr/>
        </p:nvSpPr>
        <p:spPr>
          <a:xfrm>
            <a:off x="1885436"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8" name="Oval 57"/>
          <p:cNvSpPr/>
          <p:nvPr/>
        </p:nvSpPr>
        <p:spPr>
          <a:xfrm>
            <a:off x="202385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59" name="Oval 58"/>
          <p:cNvSpPr/>
          <p:nvPr/>
        </p:nvSpPr>
        <p:spPr>
          <a:xfrm>
            <a:off x="2162268"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0" name="Oval 59"/>
          <p:cNvSpPr/>
          <p:nvPr/>
        </p:nvSpPr>
        <p:spPr>
          <a:xfrm>
            <a:off x="2300682"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1" name="Oval 60"/>
          <p:cNvSpPr/>
          <p:nvPr/>
        </p:nvSpPr>
        <p:spPr>
          <a:xfrm>
            <a:off x="2439099"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2" name="Oval 61"/>
          <p:cNvSpPr/>
          <p:nvPr/>
        </p:nvSpPr>
        <p:spPr>
          <a:xfrm>
            <a:off x="2577513"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3" name="Oval 62"/>
          <p:cNvSpPr/>
          <p:nvPr/>
        </p:nvSpPr>
        <p:spPr>
          <a:xfrm>
            <a:off x="2715930"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4" name="Oval 63"/>
          <p:cNvSpPr/>
          <p:nvPr/>
        </p:nvSpPr>
        <p:spPr>
          <a:xfrm>
            <a:off x="2854344"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5" name="Oval 64"/>
          <p:cNvSpPr/>
          <p:nvPr/>
        </p:nvSpPr>
        <p:spPr>
          <a:xfrm>
            <a:off x="2992761"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66" name="Oval 65"/>
          <p:cNvSpPr/>
          <p:nvPr/>
        </p:nvSpPr>
        <p:spPr>
          <a:xfrm>
            <a:off x="3131175" y="715542"/>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69" tIns="39035" rIns="78069" bIns="39035" rtlCol="0" anchor="ctr"/>
          <a:lstStyle/>
          <a:p>
            <a:pPr algn="ctr"/>
            <a:endParaRPr lang="en-US"/>
          </a:p>
        </p:txBody>
      </p:sp>
      <p:sp>
        <p:nvSpPr>
          <p:cNvPr id="77" name="TextBox 76"/>
          <p:cNvSpPr txBox="1"/>
          <p:nvPr/>
        </p:nvSpPr>
        <p:spPr>
          <a:xfrm>
            <a:off x="2231029" y="427892"/>
            <a:ext cx="478263" cy="355831"/>
          </a:xfrm>
          <a:prstGeom prst="rect">
            <a:avLst/>
          </a:prstGeom>
          <a:noFill/>
        </p:spPr>
        <p:txBody>
          <a:bodyPr wrap="none" lIns="78069" tIns="39035" rIns="78069" bIns="39035" rtlCol="0">
            <a:spAutoFit/>
          </a:bodyPr>
          <a:lstStyle/>
          <a:p>
            <a:r>
              <a:rPr lang="en-US" b="1" dirty="0" smtClean="0"/>
              <a:t>Air</a:t>
            </a:r>
            <a:endParaRPr lang="en-US" b="1" dirty="0"/>
          </a:p>
        </p:txBody>
      </p:sp>
      <p:sp>
        <p:nvSpPr>
          <p:cNvPr id="69" name="TextBox 68"/>
          <p:cNvSpPr txBox="1"/>
          <p:nvPr/>
        </p:nvSpPr>
        <p:spPr>
          <a:xfrm>
            <a:off x="5129438" y="959850"/>
            <a:ext cx="3469595" cy="448164"/>
          </a:xfrm>
          <a:prstGeom prst="rect">
            <a:avLst/>
          </a:prstGeom>
          <a:noFill/>
        </p:spPr>
        <p:txBody>
          <a:bodyPr wrap="square" lIns="78069" tIns="39035" rIns="78069" bIns="39035" rtlCol="0">
            <a:spAutoFit/>
          </a:bodyPr>
          <a:lstStyle/>
          <a:p>
            <a:pPr algn="ctr"/>
            <a:r>
              <a:rPr lang="en-US" sz="2400" b="1" dirty="0">
                <a:solidFill>
                  <a:schemeClr val="bg1"/>
                </a:solidFill>
              </a:rPr>
              <a:t>Thickness = 60 </a:t>
            </a:r>
            <a:r>
              <a:rPr lang="en-US" sz="2400" b="1" dirty="0" err="1">
                <a:solidFill>
                  <a:schemeClr val="bg1"/>
                </a:solidFill>
              </a:rPr>
              <a:t>ft</a:t>
            </a:r>
            <a:endParaRPr lang="en-US" sz="2400" b="1" dirty="0">
              <a:solidFill>
                <a:schemeClr val="bg1"/>
              </a:solidFill>
            </a:endParaRPr>
          </a:p>
        </p:txBody>
      </p:sp>
      <p:grpSp>
        <p:nvGrpSpPr>
          <p:cNvPr id="70" name="Group 69"/>
          <p:cNvGrpSpPr/>
          <p:nvPr/>
        </p:nvGrpSpPr>
        <p:grpSpPr>
          <a:xfrm>
            <a:off x="1637570" y="890575"/>
            <a:ext cx="1592327" cy="955870"/>
            <a:chOff x="1801327" y="1155823"/>
            <a:chExt cx="1751560" cy="1240567"/>
          </a:xfrm>
        </p:grpSpPr>
        <p:sp>
          <p:nvSpPr>
            <p:cNvPr id="85" name="TextBox 84"/>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86" name="TextBox 85"/>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87" name="TextBox 86"/>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8" name="TextBox 87"/>
            <p:cNvSpPr txBox="1"/>
            <p:nvPr/>
          </p:nvSpPr>
          <p:spPr>
            <a:xfrm>
              <a:off x="1819208" y="1996945"/>
              <a:ext cx="1733679" cy="399445"/>
            </a:xfrm>
            <a:prstGeom prst="rect">
              <a:avLst/>
            </a:prstGeom>
            <a:noFill/>
          </p:spPr>
          <p:txBody>
            <a:bodyPr wrap="none" rtlCol="0">
              <a:spAutoFit/>
            </a:bodyPr>
            <a:lstStyle/>
            <a:p>
              <a:r>
                <a:rPr lang="en-US" sz="1400" b="1" dirty="0">
                  <a:solidFill>
                    <a:schemeClr val="bg1"/>
                  </a:solidFill>
                </a:rPr>
                <a:t>9000, 3960,  2.24</a:t>
              </a:r>
            </a:p>
          </p:txBody>
        </p:sp>
      </p:grpSp>
      <p:cxnSp>
        <p:nvCxnSpPr>
          <p:cNvPr id="109" name="Straight Connector 108"/>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16" name="TextBox 115"/>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17" name="TextBox 116"/>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18" name="TextBox 117"/>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cxnSp>
        <p:nvCxnSpPr>
          <p:cNvPr id="120" name="Straight Connector 119"/>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22" name="Straight Connector 121"/>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sp>
        <p:nvSpPr>
          <p:cNvPr id="124" name="Right Brace 123"/>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25" name="TextBox 47"/>
          <p:cNvSpPr txBox="1">
            <a:spLocks noChangeArrowheads="1"/>
          </p:cNvSpPr>
          <p:nvPr/>
        </p:nvSpPr>
        <p:spPr bwMode="auto">
          <a:xfrm>
            <a:off x="3668571" y="830855"/>
            <a:ext cx="638564"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 60 </a:t>
            </a:r>
            <a:r>
              <a:rPr lang="en-US" dirty="0" err="1">
                <a:solidFill>
                  <a:schemeClr val="bg1"/>
                </a:solidFill>
              </a:rPr>
              <a:t>ft</a:t>
            </a:r>
            <a:endParaRPr lang="en-US" dirty="0">
              <a:solidFill>
                <a:schemeClr val="bg1"/>
              </a:solidFill>
            </a:endParaRPr>
          </a:p>
        </p:txBody>
      </p:sp>
      <p:sp>
        <p:nvSpPr>
          <p:cNvPr id="126" name="Right Brace 125"/>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2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28" name="Group 127"/>
          <p:cNvGrpSpPr/>
          <p:nvPr/>
        </p:nvGrpSpPr>
        <p:grpSpPr>
          <a:xfrm>
            <a:off x="3406747" y="2031101"/>
            <a:ext cx="2280605" cy="253916"/>
            <a:chOff x="3406747" y="2031101"/>
            <a:chExt cx="2280605" cy="253916"/>
          </a:xfrm>
        </p:grpSpPr>
        <p:sp>
          <p:nvSpPr>
            <p:cNvPr id="129" name="TextBox 128"/>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0" name="Straight Connector 129"/>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2" name="Text Box 2"/>
          <p:cNvSpPr txBox="1">
            <a:spLocks noChangeArrowheads="1"/>
          </p:cNvSpPr>
          <p:nvPr/>
        </p:nvSpPr>
        <p:spPr bwMode="auto">
          <a:xfrm>
            <a:off x="2724511" y="0"/>
            <a:ext cx="3649004" cy="44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69" tIns="39035" rIns="78069" bIns="39035">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Near Surface Thickness</a:t>
            </a:r>
            <a:endParaRPr lang="en-US" b="1" dirty="0">
              <a:solidFill>
                <a:schemeClr val="bg1"/>
              </a:solidFill>
            </a:endParaRPr>
          </a:p>
        </p:txBody>
      </p:sp>
      <p:cxnSp>
        <p:nvCxnSpPr>
          <p:cNvPr id="80" name="Straight Connector 79"/>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4" name="Group 3"/>
          <p:cNvGrpSpPr/>
          <p:nvPr/>
        </p:nvGrpSpPr>
        <p:grpSpPr>
          <a:xfrm>
            <a:off x="1656415" y="3409950"/>
            <a:ext cx="7445799" cy="1584900"/>
            <a:chOff x="1656415" y="3409950"/>
            <a:chExt cx="7445799" cy="1584900"/>
          </a:xfrm>
        </p:grpSpPr>
        <p:sp>
          <p:nvSpPr>
            <p:cNvPr id="89" name="TextBox 88"/>
            <p:cNvSpPr txBox="1"/>
            <p:nvPr/>
          </p:nvSpPr>
          <p:spPr>
            <a:xfrm>
              <a:off x="1656415" y="4410075"/>
              <a:ext cx="2520241" cy="584775"/>
            </a:xfrm>
            <a:prstGeom prst="rect">
              <a:avLst/>
            </a:prstGeom>
            <a:solidFill>
              <a:srgbClr val="FFFFCC"/>
            </a:solidFill>
            <a:ln w="28575">
              <a:solidFill>
                <a:schemeClr val="tx1"/>
              </a:solidFill>
            </a:ln>
          </p:spPr>
          <p:txBody>
            <a:bodyPr wrap="none" rtlCol="0">
              <a:spAutoFit/>
            </a:bodyPr>
            <a:lstStyle/>
            <a:p>
              <a:pPr algn="ctr"/>
              <a:r>
                <a:rPr lang="en-US" sz="1600" b="1" dirty="0" smtClean="0"/>
                <a:t>Post S</a:t>
              </a:r>
              <a:r>
                <a:rPr lang="en-US" sz="1600" b="1" baseline="-25000" dirty="0" smtClean="0"/>
                <a:t>1</a:t>
              </a:r>
              <a:r>
                <a:rPr lang="en-US" sz="1600" b="1" dirty="0" smtClean="0"/>
                <a:t>S</a:t>
              </a:r>
              <a:r>
                <a:rPr lang="en-US" sz="1600" b="1" baseline="-25000" dirty="0" smtClean="0"/>
                <a:t>1</a:t>
              </a:r>
              <a:r>
                <a:rPr lang="en-US" sz="1600" b="1" dirty="0" smtClean="0"/>
                <a:t> and Rayleigh</a:t>
              </a:r>
            </a:p>
            <a:p>
              <a:pPr algn="ctr"/>
              <a:r>
                <a:rPr lang="en-US" sz="1600" b="1" dirty="0" smtClean="0"/>
                <a:t>merge in S</a:t>
              </a:r>
              <a:r>
                <a:rPr lang="en-US" sz="1600" b="1" baseline="-25000" dirty="0" smtClean="0"/>
                <a:t>Crit</a:t>
              </a:r>
              <a:r>
                <a:rPr lang="en-US" sz="1600" b="1" dirty="0" smtClean="0"/>
                <a:t>-R</a:t>
              </a:r>
              <a:r>
                <a:rPr lang="en-US" sz="1600" b="1" baseline="-25000" dirty="0" smtClean="0"/>
                <a:t>2</a:t>
              </a:r>
              <a:r>
                <a:rPr lang="en-US" sz="1600" b="1" dirty="0" smtClean="0"/>
                <a:t> cone</a:t>
              </a:r>
              <a:endParaRPr lang="en-US" sz="1600" b="1" dirty="0"/>
            </a:p>
          </p:txBody>
        </p:sp>
        <p:cxnSp>
          <p:nvCxnSpPr>
            <p:cNvPr id="90" name="Straight Arrow Connector 89"/>
            <p:cNvCxnSpPr/>
            <p:nvPr/>
          </p:nvCxnSpPr>
          <p:spPr>
            <a:xfrm flipV="1">
              <a:off x="4191000" y="4478338"/>
              <a:ext cx="1733550" cy="793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6543675" y="3409950"/>
              <a:ext cx="742950" cy="666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674946" y="4057650"/>
              <a:ext cx="2427268" cy="584775"/>
            </a:xfrm>
            <a:prstGeom prst="rect">
              <a:avLst/>
            </a:prstGeom>
            <a:solidFill>
              <a:srgbClr val="FFFFCC"/>
            </a:solidFill>
            <a:ln w="28575">
              <a:solidFill>
                <a:schemeClr val="tx1"/>
              </a:solidFill>
            </a:ln>
          </p:spPr>
          <p:txBody>
            <a:bodyPr wrap="none" rtlCol="0">
              <a:spAutoFit/>
            </a:bodyPr>
            <a:lstStyle/>
            <a:p>
              <a:pPr algn="ctr"/>
              <a:r>
                <a:rPr lang="en-US" sz="1600" b="1" dirty="0" smtClean="0"/>
                <a:t>As P</a:t>
              </a:r>
              <a:r>
                <a:rPr lang="en-US" sz="1600" b="1" baseline="-25000" dirty="0" smtClean="0"/>
                <a:t>1</a:t>
              </a:r>
              <a:r>
                <a:rPr lang="en-US" sz="1600" b="1" dirty="0" smtClean="0"/>
                <a:t> layer thins</a:t>
              </a:r>
            </a:p>
            <a:p>
              <a:pPr algn="ctr"/>
              <a:r>
                <a:rPr lang="en-US" sz="1600" b="1" dirty="0" smtClean="0"/>
                <a:t>refractions move to P</a:t>
              </a:r>
              <a:r>
                <a:rPr lang="en-US" sz="1600" b="1" baseline="-25000" dirty="0" smtClean="0"/>
                <a:t>2</a:t>
              </a:r>
              <a:endParaRPr lang="en-US" sz="1600" b="1" baseline="-25000" dirty="0"/>
            </a:p>
          </p:txBody>
        </p:sp>
      </p:grpSp>
      <p:sp>
        <p:nvSpPr>
          <p:cNvPr id="2" name="TextBox 1"/>
          <p:cNvSpPr txBox="1"/>
          <p:nvPr/>
        </p:nvSpPr>
        <p:spPr>
          <a:xfrm>
            <a:off x="5721069" y="2459979"/>
            <a:ext cx="3333919" cy="584775"/>
          </a:xfrm>
          <a:prstGeom prst="rect">
            <a:avLst/>
          </a:prstGeom>
          <a:solidFill>
            <a:srgbClr val="FFFFCC"/>
          </a:solidFill>
          <a:ln w="28575">
            <a:solidFill>
              <a:schemeClr val="tx1"/>
            </a:solidFill>
          </a:ln>
        </p:spPr>
        <p:txBody>
          <a:bodyPr wrap="square" rtlCol="0">
            <a:spAutoFit/>
          </a:bodyPr>
          <a:lstStyle/>
          <a:p>
            <a:r>
              <a:rPr lang="en-US" sz="1600" b="1" dirty="0" smtClean="0"/>
              <a:t>P</a:t>
            </a:r>
            <a:r>
              <a:rPr lang="en-US" sz="1600" b="1" baseline="-25000" dirty="0" smtClean="0"/>
              <a:t>1</a:t>
            </a:r>
            <a:r>
              <a:rPr lang="en-US" sz="1600" b="1" dirty="0" smtClean="0"/>
              <a:t> and </a:t>
            </a:r>
            <a:r>
              <a:rPr lang="en-US" sz="1600" b="1" dirty="0" err="1" smtClean="0"/>
              <a:t>P</a:t>
            </a:r>
            <a:r>
              <a:rPr lang="en-US" sz="1600" b="1" baseline="-25000" dirty="0" err="1" smtClean="0"/>
              <a:t>crit</a:t>
            </a:r>
            <a:r>
              <a:rPr lang="en-US" sz="1600" b="1" baseline="-25000" dirty="0" smtClean="0"/>
              <a:t> </a:t>
            </a:r>
            <a:r>
              <a:rPr lang="en-US" sz="1600" b="1" dirty="0" smtClean="0"/>
              <a:t>effects decrease as upper layer thickness decreases</a:t>
            </a:r>
            <a:endParaRPr lang="en-US" sz="1600" b="1" dirty="0"/>
          </a:p>
        </p:txBody>
      </p:sp>
    </p:spTree>
    <p:extLst>
      <p:ext uri="{BB962C8B-B14F-4D97-AF65-F5344CB8AC3E}">
        <p14:creationId xmlns:p14="http://schemas.microsoft.com/office/powerpoint/2010/main" val="21383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solidFill>
                <a:schemeClr val="tx1"/>
              </a:solidFill>
            </a:endParaRPr>
          </a:p>
        </p:txBody>
      </p:sp>
      <p:sp>
        <p:nvSpPr>
          <p:cNvPr id="8194" name="Text Box 2"/>
          <p:cNvSpPr txBox="1">
            <a:spLocks noChangeArrowheads="1"/>
          </p:cNvSpPr>
          <p:nvPr/>
        </p:nvSpPr>
        <p:spPr bwMode="auto">
          <a:xfrm>
            <a:off x="3955860" y="-10756"/>
            <a:ext cx="1215649" cy="448166"/>
          </a:xfrm>
          <a:prstGeom prst="rect">
            <a:avLst/>
          </a:prstGeom>
          <a:noFill/>
          <a:ln>
            <a:noFill/>
          </a:ln>
          <a:effectLs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dirty="0">
                <a:solidFill>
                  <a:schemeClr val="bg1"/>
                </a:solidFill>
              </a:rPr>
              <a:t>Outline</a:t>
            </a:r>
          </a:p>
        </p:txBody>
      </p:sp>
      <p:sp>
        <p:nvSpPr>
          <p:cNvPr id="8195" name="Text Box 3"/>
          <p:cNvSpPr txBox="1">
            <a:spLocks noChangeArrowheads="1"/>
          </p:cNvSpPr>
          <p:nvPr/>
        </p:nvSpPr>
        <p:spPr bwMode="auto">
          <a:xfrm>
            <a:off x="1806761" y="1024079"/>
            <a:ext cx="5549527" cy="2130678"/>
          </a:xfrm>
          <a:prstGeom prst="rect">
            <a:avLst/>
          </a:prstGeom>
          <a:solidFill>
            <a:srgbClr val="4C2600"/>
          </a:solidFill>
          <a:ln>
            <a:solidFill>
              <a:schemeClr val="tx1"/>
            </a:solidFill>
          </a:ln>
          <a:effectLst/>
        </p:spPr>
        <p:txBody>
          <a:bodyPr wrap="none" lIns="78071" tIns="39036" rIns="78071" bIns="39036">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348339" indent="0" eaLnBrk="1" hangingPunct="1">
              <a:spcAft>
                <a:spcPts val="427"/>
              </a:spcAft>
            </a:pPr>
            <a:r>
              <a:rPr lang="en-US" b="1" dirty="0" smtClean="0">
                <a:solidFill>
                  <a:schemeClr val="bg1"/>
                </a:solidFill>
              </a:rPr>
              <a:t>Elastic synthetics</a:t>
            </a:r>
          </a:p>
          <a:p>
            <a:pPr marL="1205589" lvl="1" indent="-457200" eaLnBrk="1" hangingPunct="1">
              <a:spcAft>
                <a:spcPts val="427"/>
              </a:spcAft>
              <a:buFont typeface="+mj-lt"/>
              <a:buAutoNum type="alphaUcPeriod"/>
            </a:pPr>
            <a:r>
              <a:rPr lang="en-US" b="1" dirty="0" smtClean="0">
                <a:solidFill>
                  <a:schemeClr val="bg1"/>
                </a:solidFill>
              </a:rPr>
              <a:t>Identify events</a:t>
            </a:r>
          </a:p>
          <a:p>
            <a:pPr marL="1205589" lvl="1" indent="-457200" eaLnBrk="1" hangingPunct="1">
              <a:spcAft>
                <a:spcPts val="427"/>
              </a:spcAft>
              <a:buFont typeface="+mj-lt"/>
              <a:buAutoNum type="alphaUcPeriod"/>
            </a:pPr>
            <a:r>
              <a:rPr lang="en-US" b="1" dirty="0" smtClean="0">
                <a:solidFill>
                  <a:schemeClr val="bg1"/>
                </a:solidFill>
              </a:rPr>
              <a:t>Define asymptotes of events</a:t>
            </a:r>
          </a:p>
          <a:p>
            <a:pPr marL="1205589" lvl="1" indent="-457200" eaLnBrk="1" hangingPunct="1">
              <a:spcAft>
                <a:spcPts val="427"/>
              </a:spcAft>
              <a:buFont typeface="+mj-lt"/>
              <a:buAutoNum type="alphaUcPeriod"/>
            </a:pPr>
            <a:r>
              <a:rPr lang="en-US" b="1" dirty="0" smtClean="0">
                <a:solidFill>
                  <a:schemeClr val="bg1"/>
                </a:solidFill>
              </a:rPr>
              <a:t>Vary near-surface thickness</a:t>
            </a:r>
          </a:p>
          <a:p>
            <a:pPr marL="1205589" lvl="1" indent="-457200" eaLnBrk="1" hangingPunct="1">
              <a:spcAft>
                <a:spcPts val="427"/>
              </a:spcAft>
              <a:buFont typeface="+mj-lt"/>
              <a:buAutoNum type="alphaUcPeriod"/>
            </a:pPr>
            <a:r>
              <a:rPr lang="en-US" b="1" dirty="0" smtClean="0">
                <a:solidFill>
                  <a:srgbClr val="FFFF00"/>
                </a:solidFill>
              </a:rPr>
              <a:t>Vary refractor thickness</a:t>
            </a:r>
          </a:p>
        </p:txBody>
      </p:sp>
      <p:sp>
        <p:nvSpPr>
          <p:cNvPr id="2" name="TextBox 1"/>
          <p:cNvSpPr txBox="1"/>
          <p:nvPr/>
        </p:nvSpPr>
        <p:spPr>
          <a:xfrm>
            <a:off x="2500667" y="492819"/>
            <a:ext cx="4161717" cy="523220"/>
          </a:xfrm>
          <a:prstGeom prst="rect">
            <a:avLst/>
          </a:prstGeom>
          <a:noFill/>
        </p:spPr>
        <p:txBody>
          <a:bodyPr wrap="none" rtlCol="0">
            <a:spAutoFit/>
          </a:bodyPr>
          <a:lstStyle/>
          <a:p>
            <a:pPr algn="ctr"/>
            <a:r>
              <a:rPr lang="en-US" sz="2800" b="1" dirty="0">
                <a:solidFill>
                  <a:schemeClr val="bg1"/>
                </a:solidFill>
              </a:rPr>
              <a:t>Near-Surface Events …</a:t>
            </a:r>
          </a:p>
        </p:txBody>
      </p:sp>
    </p:spTree>
    <p:extLst>
      <p:ext uri="{BB962C8B-B14F-4D97-AF65-F5344CB8AC3E}">
        <p14:creationId xmlns:p14="http://schemas.microsoft.com/office/powerpoint/2010/main" val="153184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0" name="Rectangle 79"/>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9" name="Rectangle 38"/>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2290"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058054" y="2054668"/>
            <a:ext cx="4795305" cy="2773324"/>
            <a:chOff x="2263859" y="2666629"/>
            <a:chExt cx="5274836" cy="3599330"/>
          </a:xfrm>
        </p:grpSpPr>
        <p:grpSp>
          <p:nvGrpSpPr>
            <p:cNvPr id="11" name="Group 10"/>
            <p:cNvGrpSpPr/>
            <p:nvPr/>
          </p:nvGrpSpPr>
          <p:grpSpPr>
            <a:xfrm>
              <a:off x="2596040" y="2666629"/>
              <a:ext cx="4942655" cy="482255"/>
              <a:chOff x="2596040" y="2631004"/>
              <a:chExt cx="4942655" cy="482255"/>
            </a:xfrm>
          </p:grpSpPr>
          <p:sp>
            <p:nvSpPr>
              <p:cNvPr id="31" name="TextBox 30"/>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2" name="TextBox 31"/>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7" name="TextBox 36"/>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8" name="TextBox 37"/>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2" name="Group 11"/>
            <p:cNvGrpSpPr/>
            <p:nvPr/>
          </p:nvGrpSpPr>
          <p:grpSpPr>
            <a:xfrm>
              <a:off x="2263859" y="2855000"/>
              <a:ext cx="601172" cy="3410959"/>
              <a:chOff x="2216359" y="2855000"/>
              <a:chExt cx="601172" cy="3410959"/>
            </a:xfrm>
          </p:grpSpPr>
          <p:sp>
            <p:nvSpPr>
              <p:cNvPr id="13" name="TextBox 12"/>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6" name="TextBox 25"/>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7" name="Group 26"/>
              <p:cNvGrpSpPr/>
              <p:nvPr/>
            </p:nvGrpSpPr>
            <p:grpSpPr>
              <a:xfrm>
                <a:off x="2216359" y="2923883"/>
                <a:ext cx="474681" cy="2726562"/>
                <a:chOff x="2216359" y="2923883"/>
                <a:chExt cx="474681" cy="2726562"/>
              </a:xfrm>
            </p:grpSpPr>
            <p:sp>
              <p:nvSpPr>
                <p:cNvPr id="28" name="TextBox 27"/>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9" name="TextBox 28"/>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30" name="TextBox 29"/>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5" name="Rectangle 44"/>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6" name="Rectangle 45"/>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7" name="Rectangle 46"/>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8" name="5-Point Star 47"/>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6" name="Oval 55"/>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7" name="Oval 56"/>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8" name="Oval 57"/>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9" name="Oval 58"/>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0" name="Oval 59"/>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Oval 60"/>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Oval 64"/>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6" name="Oval 65"/>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7" name="TextBox 76"/>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8" name="Text Box 2"/>
          <p:cNvSpPr txBox="1">
            <a:spLocks noChangeArrowheads="1"/>
          </p:cNvSpPr>
          <p:nvPr/>
        </p:nvSpPr>
        <p:spPr bwMode="auto">
          <a:xfrm>
            <a:off x="2297791" y="0"/>
            <a:ext cx="4502446"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Refractor Thickness Variation</a:t>
            </a:r>
          </a:p>
        </p:txBody>
      </p:sp>
      <p:sp>
        <p:nvSpPr>
          <p:cNvPr id="68" name="TextBox 67"/>
          <p:cNvSpPr txBox="1"/>
          <p:nvPr/>
        </p:nvSpPr>
        <p:spPr>
          <a:xfrm>
            <a:off x="4399515" y="982359"/>
            <a:ext cx="4938694" cy="448166"/>
          </a:xfrm>
          <a:prstGeom prst="rect">
            <a:avLst/>
          </a:prstGeom>
          <a:noFill/>
        </p:spPr>
        <p:txBody>
          <a:bodyPr wrap="square" lIns="78071" tIns="39036" rIns="78071" bIns="39036" rtlCol="0">
            <a:spAutoFit/>
          </a:bodyPr>
          <a:lstStyle/>
          <a:p>
            <a:pPr algn="ctr"/>
            <a:r>
              <a:rPr lang="en-US" sz="2400" b="1" dirty="0" smtClean="0">
                <a:solidFill>
                  <a:schemeClr val="bg1"/>
                </a:solidFill>
              </a:rPr>
              <a:t>Refractor Thickness </a:t>
            </a:r>
            <a:r>
              <a:rPr lang="en-US" sz="2400" b="1" dirty="0">
                <a:solidFill>
                  <a:schemeClr val="bg1"/>
                </a:solidFill>
              </a:rPr>
              <a:t>= Infinite</a:t>
            </a:r>
          </a:p>
        </p:txBody>
      </p:sp>
      <p:grpSp>
        <p:nvGrpSpPr>
          <p:cNvPr id="84" name="Group 83"/>
          <p:cNvGrpSpPr/>
          <p:nvPr/>
        </p:nvGrpSpPr>
        <p:grpSpPr>
          <a:xfrm>
            <a:off x="1637570" y="890575"/>
            <a:ext cx="1592328" cy="955870"/>
            <a:chOff x="1801327" y="1155823"/>
            <a:chExt cx="1751561" cy="1240567"/>
          </a:xfrm>
        </p:grpSpPr>
        <p:sp>
          <p:nvSpPr>
            <p:cNvPr id="85" name="TextBox 84"/>
            <p:cNvSpPr txBox="1"/>
            <p:nvPr/>
          </p:nvSpPr>
          <p:spPr>
            <a:xfrm>
              <a:off x="2104099" y="1733302"/>
              <a:ext cx="1079495" cy="399445"/>
            </a:xfrm>
            <a:prstGeom prst="rect">
              <a:avLst/>
            </a:prstGeom>
            <a:noFill/>
          </p:spPr>
          <p:txBody>
            <a:bodyPr wrap="none" rtlCol="0">
              <a:spAutoFit/>
            </a:bodyPr>
            <a:lstStyle/>
            <a:p>
              <a:r>
                <a:rPr lang="en-US" sz="1400" b="1" dirty="0">
                  <a:solidFill>
                    <a:srgbClr val="FFFFFF"/>
                  </a:solidFill>
                </a:rPr>
                <a:t>Refractor</a:t>
              </a:r>
            </a:p>
          </p:txBody>
        </p:sp>
        <p:sp>
          <p:nvSpPr>
            <p:cNvPr id="86" name="TextBox 85"/>
            <p:cNvSpPr txBox="1"/>
            <p:nvPr/>
          </p:nvSpPr>
          <p:spPr>
            <a:xfrm>
              <a:off x="1801327" y="1155823"/>
              <a:ext cx="1733680" cy="399445"/>
            </a:xfrm>
            <a:prstGeom prst="rect">
              <a:avLst/>
            </a:prstGeom>
            <a:noFill/>
          </p:spPr>
          <p:txBody>
            <a:bodyPr wrap="none" rtlCol="0">
              <a:spAutoFit/>
            </a:bodyPr>
            <a:lstStyle/>
            <a:p>
              <a:r>
                <a:rPr lang="en-US" sz="1400" b="1" dirty="0"/>
                <a:t>5600, 2600,  2.00</a:t>
              </a:r>
            </a:p>
          </p:txBody>
        </p:sp>
        <p:sp>
          <p:nvSpPr>
            <p:cNvPr id="87" name="TextBox 86"/>
            <p:cNvSpPr txBox="1"/>
            <p:nvPr/>
          </p:nvSpPr>
          <p:spPr>
            <a:xfrm>
              <a:off x="1801964" y="1383158"/>
              <a:ext cx="1716047"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88" name="TextBox 87"/>
            <p:cNvSpPr txBox="1"/>
            <p:nvPr/>
          </p:nvSpPr>
          <p:spPr>
            <a:xfrm>
              <a:off x="1819208" y="1996945"/>
              <a:ext cx="1733680" cy="399445"/>
            </a:xfrm>
            <a:prstGeom prst="rect">
              <a:avLst/>
            </a:prstGeom>
            <a:noFill/>
          </p:spPr>
          <p:txBody>
            <a:bodyPr wrap="none" rtlCol="0">
              <a:spAutoFit/>
            </a:bodyPr>
            <a:lstStyle/>
            <a:p>
              <a:r>
                <a:rPr lang="en-US" sz="1400" b="1" dirty="0">
                  <a:solidFill>
                    <a:schemeClr val="bg1"/>
                  </a:solidFill>
                </a:rPr>
                <a:t>9000, 3960,  2.24</a:t>
              </a:r>
            </a:p>
          </p:txBody>
        </p:sp>
      </p:grpSp>
      <p:grpSp>
        <p:nvGrpSpPr>
          <p:cNvPr id="70" name="Group 69"/>
          <p:cNvGrpSpPr/>
          <p:nvPr/>
        </p:nvGrpSpPr>
        <p:grpSpPr>
          <a:xfrm>
            <a:off x="2536466" y="2361365"/>
            <a:ext cx="4412996" cy="2788187"/>
            <a:chOff x="2536466" y="2361365"/>
            <a:chExt cx="4412996" cy="2788187"/>
          </a:xfrm>
        </p:grpSpPr>
        <p:cxnSp>
          <p:nvCxnSpPr>
            <p:cNvPr id="75" name="Straight Connector 74"/>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110" h="2532807">
                  <a:moveTo>
                    <a:pt x="3884177" y="2524715"/>
                  </a:moveTo>
                  <a:lnTo>
                    <a:pt x="0" y="0"/>
                  </a:lnTo>
                  <a:lnTo>
                    <a:pt x="4046018" y="1658868"/>
                  </a:lnTo>
                  <a:cubicBezTo>
                    <a:pt x="4048715" y="1950181"/>
                    <a:pt x="4051413" y="2241494"/>
                    <a:pt x="4054110" y="2532807"/>
                  </a:cubicBezTo>
                  <a:lnTo>
                    <a:pt x="3884177" y="2524715"/>
                  </a:ln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94" name="TextBox 93"/>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95" name="TextBox 94"/>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96" name="TextBox 95"/>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97" name="Group 96"/>
            <p:cNvGrpSpPr/>
            <p:nvPr/>
          </p:nvGrpSpPr>
          <p:grpSpPr>
            <a:xfrm>
              <a:off x="2536466" y="2369489"/>
              <a:ext cx="4361700" cy="2780063"/>
              <a:chOff x="2536466" y="2369489"/>
              <a:chExt cx="4361700" cy="2780063"/>
            </a:xfrm>
          </p:grpSpPr>
          <p:cxnSp>
            <p:nvCxnSpPr>
              <p:cNvPr id="98" name="Straight Connector 97"/>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00" name="Straight Connector 99"/>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sp>
        <p:nvSpPr>
          <p:cNvPr id="102" name="Right Brace 101"/>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03" name="TextBox 47"/>
          <p:cNvSpPr txBox="1">
            <a:spLocks noChangeArrowheads="1"/>
          </p:cNvSpPr>
          <p:nvPr/>
        </p:nvSpPr>
        <p:spPr bwMode="auto">
          <a:xfrm>
            <a:off x="3668571" y="830855"/>
            <a:ext cx="638564"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 60 </a:t>
            </a:r>
            <a:r>
              <a:rPr lang="en-US" dirty="0" err="1">
                <a:solidFill>
                  <a:schemeClr val="bg1"/>
                </a:solidFill>
              </a:rPr>
              <a:t>ft</a:t>
            </a:r>
            <a:endParaRPr lang="en-US" dirty="0">
              <a:solidFill>
                <a:schemeClr val="bg1"/>
              </a:solidFill>
            </a:endParaRPr>
          </a:p>
        </p:txBody>
      </p:sp>
      <p:sp>
        <p:nvSpPr>
          <p:cNvPr id="104" name="Right Brace 103"/>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05"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a:solidFill>
                  <a:schemeClr val="bg1"/>
                </a:solidFill>
              </a:rPr>
              <a:t>Half </a:t>
            </a:r>
          </a:p>
          <a:p>
            <a:r>
              <a:rPr lang="en-US" dirty="0">
                <a:solidFill>
                  <a:schemeClr val="bg1"/>
                </a:solidFill>
              </a:rPr>
              <a:t>Space</a:t>
            </a:r>
          </a:p>
        </p:txBody>
      </p:sp>
      <p:grpSp>
        <p:nvGrpSpPr>
          <p:cNvPr id="106" name="Group 105"/>
          <p:cNvGrpSpPr/>
          <p:nvPr/>
        </p:nvGrpSpPr>
        <p:grpSpPr>
          <a:xfrm>
            <a:off x="3406747" y="2031101"/>
            <a:ext cx="2280605" cy="253916"/>
            <a:chOff x="3406747" y="2031101"/>
            <a:chExt cx="2280605" cy="253916"/>
          </a:xfrm>
        </p:grpSpPr>
        <p:sp>
          <p:nvSpPr>
            <p:cNvPr id="107" name="TextBox 106"/>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8" name="Straight Connector 107"/>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spTree>
    <p:extLst>
      <p:ext uri="{BB962C8B-B14F-4D97-AF65-F5344CB8AC3E}">
        <p14:creationId xmlns:p14="http://schemas.microsoft.com/office/powerpoint/2010/main" val="165664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solidFill>
                <a:schemeClr val="tx1"/>
              </a:solidFill>
            </a:endParaRPr>
          </a:p>
        </p:txBody>
      </p:sp>
      <p:sp>
        <p:nvSpPr>
          <p:cNvPr id="8194" name="Text Box 2"/>
          <p:cNvSpPr txBox="1">
            <a:spLocks noChangeArrowheads="1"/>
          </p:cNvSpPr>
          <p:nvPr/>
        </p:nvSpPr>
        <p:spPr bwMode="auto">
          <a:xfrm>
            <a:off x="3955860" y="-10756"/>
            <a:ext cx="1215649" cy="448166"/>
          </a:xfrm>
          <a:prstGeom prst="rect">
            <a:avLst/>
          </a:prstGeom>
          <a:noFill/>
          <a:ln>
            <a:noFill/>
          </a:ln>
          <a:effectLs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dirty="0">
                <a:solidFill>
                  <a:schemeClr val="bg1"/>
                </a:solidFill>
              </a:rPr>
              <a:t>Outline</a:t>
            </a:r>
          </a:p>
        </p:txBody>
      </p:sp>
      <p:sp>
        <p:nvSpPr>
          <p:cNvPr id="8195" name="Text Box 3"/>
          <p:cNvSpPr txBox="1">
            <a:spLocks noChangeArrowheads="1"/>
          </p:cNvSpPr>
          <p:nvPr/>
        </p:nvSpPr>
        <p:spPr bwMode="auto">
          <a:xfrm>
            <a:off x="1806761" y="1024079"/>
            <a:ext cx="5549527" cy="2130678"/>
          </a:xfrm>
          <a:prstGeom prst="rect">
            <a:avLst/>
          </a:prstGeom>
          <a:solidFill>
            <a:srgbClr val="4C2600"/>
          </a:solidFill>
          <a:ln>
            <a:solidFill>
              <a:schemeClr val="tx1"/>
            </a:solidFill>
          </a:ln>
          <a:effectLst/>
        </p:spPr>
        <p:txBody>
          <a:bodyPr wrap="none" lIns="78071" tIns="39036" rIns="78071" bIns="39036">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348339" indent="0" eaLnBrk="1" hangingPunct="1">
              <a:spcAft>
                <a:spcPts val="427"/>
              </a:spcAft>
            </a:pPr>
            <a:r>
              <a:rPr lang="en-US" b="1" dirty="0" smtClean="0">
                <a:solidFill>
                  <a:srgbClr val="FFFF00"/>
                </a:solidFill>
              </a:rPr>
              <a:t>Elastic synthetics</a:t>
            </a:r>
          </a:p>
          <a:p>
            <a:pPr marL="1205589" lvl="1" indent="-457200" eaLnBrk="1" hangingPunct="1">
              <a:spcAft>
                <a:spcPts val="427"/>
              </a:spcAft>
              <a:buFont typeface="+mj-lt"/>
              <a:buAutoNum type="alphaUcPeriod"/>
            </a:pPr>
            <a:r>
              <a:rPr lang="en-US" b="1" dirty="0" smtClean="0">
                <a:solidFill>
                  <a:srgbClr val="FFFF00"/>
                </a:solidFill>
              </a:rPr>
              <a:t>Identify events</a:t>
            </a:r>
          </a:p>
          <a:p>
            <a:pPr marL="1205589" lvl="1" indent="-457200" eaLnBrk="1" hangingPunct="1">
              <a:spcAft>
                <a:spcPts val="427"/>
              </a:spcAft>
              <a:buFont typeface="+mj-lt"/>
              <a:buAutoNum type="alphaUcPeriod"/>
            </a:pPr>
            <a:r>
              <a:rPr lang="en-US" b="1" dirty="0" smtClean="0">
                <a:solidFill>
                  <a:schemeClr val="bg1"/>
                </a:solidFill>
              </a:rPr>
              <a:t>Define asymptotes of events</a:t>
            </a:r>
          </a:p>
          <a:p>
            <a:pPr marL="1205589" lvl="1" indent="-457200" eaLnBrk="1" hangingPunct="1">
              <a:spcAft>
                <a:spcPts val="427"/>
              </a:spcAft>
              <a:buFont typeface="+mj-lt"/>
              <a:buAutoNum type="alphaUcPeriod"/>
            </a:pPr>
            <a:r>
              <a:rPr lang="en-US" b="1" dirty="0" smtClean="0">
                <a:solidFill>
                  <a:schemeClr val="bg1"/>
                </a:solidFill>
              </a:rPr>
              <a:t>Vary near-surface thickness</a:t>
            </a:r>
          </a:p>
          <a:p>
            <a:pPr marL="1205589" lvl="1" indent="-457200" eaLnBrk="1" hangingPunct="1">
              <a:spcAft>
                <a:spcPts val="427"/>
              </a:spcAft>
              <a:buFont typeface="+mj-lt"/>
              <a:buAutoNum type="alphaUcPeriod"/>
            </a:pPr>
            <a:r>
              <a:rPr lang="en-US" b="1" dirty="0" smtClean="0">
                <a:solidFill>
                  <a:schemeClr val="bg1"/>
                </a:solidFill>
              </a:rPr>
              <a:t>Vary refractor thickness</a:t>
            </a:r>
          </a:p>
        </p:txBody>
      </p:sp>
      <p:sp>
        <p:nvSpPr>
          <p:cNvPr id="2" name="TextBox 1"/>
          <p:cNvSpPr txBox="1"/>
          <p:nvPr/>
        </p:nvSpPr>
        <p:spPr>
          <a:xfrm>
            <a:off x="2500667" y="492819"/>
            <a:ext cx="4161717" cy="523220"/>
          </a:xfrm>
          <a:prstGeom prst="rect">
            <a:avLst/>
          </a:prstGeom>
          <a:noFill/>
        </p:spPr>
        <p:txBody>
          <a:bodyPr wrap="none" rtlCol="0">
            <a:spAutoFit/>
          </a:bodyPr>
          <a:lstStyle/>
          <a:p>
            <a:pPr algn="ctr"/>
            <a:r>
              <a:rPr lang="en-US" sz="2800" b="1" dirty="0">
                <a:solidFill>
                  <a:schemeClr val="bg1"/>
                </a:solidFill>
              </a:rPr>
              <a:t>Near-Surface Events …</a:t>
            </a:r>
          </a:p>
        </p:txBody>
      </p:sp>
    </p:spTree>
    <p:extLst>
      <p:ext uri="{BB962C8B-B14F-4D97-AF65-F5344CB8AC3E}">
        <p14:creationId xmlns:p14="http://schemas.microsoft.com/office/powerpoint/2010/main" val="153184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3" name="Rectangle 82"/>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8" name="Rectangle 37"/>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5122"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798" r="29107" b="14199"/>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8054"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44" name="Rectangle 43"/>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5" name="Rectangle 44"/>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6" name="Rectangle 45"/>
          <p:cNvSpPr/>
          <p:nvPr/>
        </p:nvSpPr>
        <p:spPr>
          <a:xfrm>
            <a:off x="1534420" y="1319802"/>
            <a:ext cx="1813686" cy="327211"/>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7" name="5-Point Star 46"/>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1" name="Right Brace 50"/>
          <p:cNvSpPr/>
          <p:nvPr/>
        </p:nvSpPr>
        <p:spPr>
          <a:xfrm>
            <a:off x="3377409" y="715541"/>
            <a:ext cx="199524" cy="583343"/>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52" name="TextBox 51"/>
          <p:cNvSpPr txBox="1"/>
          <p:nvPr/>
        </p:nvSpPr>
        <p:spPr>
          <a:xfrm>
            <a:off x="3638607" y="831337"/>
            <a:ext cx="580860" cy="325056"/>
          </a:xfrm>
          <a:prstGeom prst="rect">
            <a:avLst/>
          </a:prstGeom>
          <a:noFill/>
        </p:spPr>
        <p:txBody>
          <a:bodyPr wrap="none" lIns="78071" tIns="39036" rIns="78071" bIns="39036" rtlCol="0">
            <a:spAutoFit/>
          </a:bodyPr>
          <a:lstStyle/>
          <a:p>
            <a:r>
              <a:rPr lang="en-US" sz="1600" b="1" dirty="0" smtClean="0">
                <a:solidFill>
                  <a:schemeClr val="bg1"/>
                </a:solidFill>
              </a:rPr>
              <a:t>60 </a:t>
            </a:r>
            <a:r>
              <a:rPr lang="en-US" sz="1600" b="1" dirty="0" err="1" smtClean="0">
                <a:solidFill>
                  <a:schemeClr val="bg1"/>
                </a:solidFill>
              </a:rPr>
              <a:t>ft</a:t>
            </a:r>
            <a:endParaRPr lang="en-US" sz="1600" b="1" dirty="0">
              <a:solidFill>
                <a:schemeClr val="bg1"/>
              </a:solidFill>
            </a:endParaRPr>
          </a:p>
        </p:txBody>
      </p:sp>
      <p:sp>
        <p:nvSpPr>
          <p:cNvPr id="55" name="Oval 54"/>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6" name="Oval 55"/>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7" name="Oval 56"/>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8" name="Oval 57"/>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9" name="Oval 58"/>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0" name="Oval 59"/>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Oval 60"/>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Oval 64"/>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Right Brace 69"/>
          <p:cNvSpPr/>
          <p:nvPr/>
        </p:nvSpPr>
        <p:spPr>
          <a:xfrm>
            <a:off x="3383806" y="1335052"/>
            <a:ext cx="199524" cy="311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71" name="TextBox 70"/>
          <p:cNvSpPr txBox="1"/>
          <p:nvPr/>
        </p:nvSpPr>
        <p:spPr>
          <a:xfrm>
            <a:off x="3590526" y="1354416"/>
            <a:ext cx="752381" cy="325056"/>
          </a:xfrm>
          <a:prstGeom prst="rect">
            <a:avLst/>
          </a:prstGeom>
          <a:noFill/>
        </p:spPr>
        <p:txBody>
          <a:bodyPr wrap="none" lIns="78071" tIns="39036" rIns="78071" bIns="39036" rtlCol="0">
            <a:spAutoFit/>
          </a:bodyPr>
          <a:lstStyle/>
          <a:p>
            <a:pPr algn="ctr"/>
            <a:r>
              <a:rPr lang="en-US" sz="1600" b="1" dirty="0" smtClean="0">
                <a:solidFill>
                  <a:schemeClr val="bg1"/>
                </a:solidFill>
              </a:rPr>
              <a:t> 200 </a:t>
            </a:r>
            <a:r>
              <a:rPr lang="en-US" sz="1600" b="1" dirty="0" err="1" smtClean="0">
                <a:solidFill>
                  <a:schemeClr val="bg1"/>
                </a:solidFill>
              </a:rPr>
              <a:t>ft</a:t>
            </a:r>
            <a:endParaRPr lang="en-US" sz="1600" b="1" dirty="0">
              <a:solidFill>
                <a:schemeClr val="bg1"/>
              </a:solidFill>
            </a:endParaRPr>
          </a:p>
        </p:txBody>
      </p:sp>
      <p:sp>
        <p:nvSpPr>
          <p:cNvPr id="72" name="Rectangle 71"/>
          <p:cNvSpPr/>
          <p:nvPr/>
        </p:nvSpPr>
        <p:spPr>
          <a:xfrm>
            <a:off x="1535937" y="1671504"/>
            <a:ext cx="1813686" cy="257529"/>
          </a:xfrm>
          <a:prstGeom prst="rect">
            <a:avLst/>
          </a:prstGeom>
          <a:pattFill prst="pct20">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Right Brace 73"/>
          <p:cNvSpPr/>
          <p:nvPr/>
        </p:nvSpPr>
        <p:spPr>
          <a:xfrm>
            <a:off x="3380579" y="1657290"/>
            <a:ext cx="196354" cy="271742"/>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81" name="TextBox 80"/>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3" name="Text Box 2"/>
          <p:cNvSpPr txBox="1">
            <a:spLocks noChangeArrowheads="1"/>
          </p:cNvSpPr>
          <p:nvPr/>
        </p:nvSpPr>
        <p:spPr bwMode="auto">
          <a:xfrm>
            <a:off x="2297791" y="0"/>
            <a:ext cx="4502446"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Refractor Thickness Variation</a:t>
            </a:r>
          </a:p>
        </p:txBody>
      </p:sp>
      <p:grpSp>
        <p:nvGrpSpPr>
          <p:cNvPr id="4" name="Group 3"/>
          <p:cNvGrpSpPr/>
          <p:nvPr/>
        </p:nvGrpSpPr>
        <p:grpSpPr>
          <a:xfrm>
            <a:off x="3626132" y="1579050"/>
            <a:ext cx="787396" cy="491965"/>
            <a:chOff x="3988745" y="2049353"/>
            <a:chExt cx="866136" cy="638491"/>
          </a:xfrm>
        </p:grpSpPr>
        <p:sp>
          <p:nvSpPr>
            <p:cNvPr id="75" name="TextBox 74"/>
            <p:cNvSpPr txBox="1"/>
            <p:nvPr/>
          </p:nvSpPr>
          <p:spPr>
            <a:xfrm>
              <a:off x="4058908" y="2049353"/>
              <a:ext cx="629853" cy="439388"/>
            </a:xfrm>
            <a:prstGeom prst="rect">
              <a:avLst/>
            </a:prstGeom>
            <a:noFill/>
          </p:spPr>
          <p:txBody>
            <a:bodyPr wrap="none" rtlCol="0">
              <a:spAutoFit/>
            </a:bodyPr>
            <a:lstStyle/>
            <a:p>
              <a:pPr algn="ctr"/>
              <a:r>
                <a:rPr lang="en-US" sz="1600" b="1" dirty="0" smtClean="0">
                  <a:solidFill>
                    <a:schemeClr val="bg1"/>
                  </a:solidFill>
                </a:rPr>
                <a:t>Half</a:t>
              </a:r>
            </a:p>
          </p:txBody>
        </p:sp>
        <p:sp>
          <p:nvSpPr>
            <p:cNvPr id="84" name="TextBox 83"/>
            <p:cNvSpPr txBox="1"/>
            <p:nvPr/>
          </p:nvSpPr>
          <p:spPr>
            <a:xfrm>
              <a:off x="3988745" y="2248456"/>
              <a:ext cx="866136" cy="439388"/>
            </a:xfrm>
            <a:prstGeom prst="rect">
              <a:avLst/>
            </a:prstGeom>
            <a:noFill/>
          </p:spPr>
          <p:txBody>
            <a:bodyPr wrap="none" rtlCol="0">
              <a:spAutoFit/>
            </a:bodyPr>
            <a:lstStyle/>
            <a:p>
              <a:pPr algn="ctr"/>
              <a:r>
                <a:rPr lang="en-US" sz="1600" b="1" dirty="0" smtClean="0">
                  <a:solidFill>
                    <a:schemeClr val="bg1"/>
                  </a:solidFill>
                </a:rPr>
                <a:t>Space</a:t>
              </a:r>
              <a:endParaRPr lang="en-US" sz="1600" b="1" dirty="0">
                <a:solidFill>
                  <a:schemeClr val="bg1"/>
                </a:solidFill>
              </a:endParaRPr>
            </a:p>
          </p:txBody>
        </p:sp>
      </p:grpSp>
      <p:sp>
        <p:nvSpPr>
          <p:cNvPr id="2" name="TextBox 1"/>
          <p:cNvSpPr txBox="1"/>
          <p:nvPr/>
        </p:nvSpPr>
        <p:spPr>
          <a:xfrm>
            <a:off x="5857659" y="1895938"/>
            <a:ext cx="3246654" cy="632832"/>
          </a:xfrm>
          <a:prstGeom prst="rect">
            <a:avLst/>
          </a:prstGeom>
          <a:solidFill>
            <a:srgbClr val="4C2600"/>
          </a:solidFill>
          <a:ln>
            <a:solidFill>
              <a:schemeClr val="tx1"/>
            </a:solidFill>
          </a:ln>
        </p:spPr>
        <p:txBody>
          <a:bodyPr wrap="none" lIns="78071" tIns="39036" rIns="78071" bIns="39036" rtlCol="0">
            <a:spAutoFit/>
          </a:bodyPr>
          <a:lstStyle/>
          <a:p>
            <a:r>
              <a:rPr lang="en-US" sz="1200" b="1" dirty="0">
                <a:solidFill>
                  <a:schemeClr val="bg1"/>
                </a:solidFill>
              </a:rPr>
              <a:t>Refractor thickness decreases, head wave</a:t>
            </a:r>
          </a:p>
          <a:p>
            <a:pPr marL="243973" indent="-243973">
              <a:buFont typeface="Arial" pitchFamily="34" charset="0"/>
              <a:buChar char="•"/>
            </a:pPr>
            <a:r>
              <a:rPr lang="en-US" sz="1200" b="1" dirty="0">
                <a:solidFill>
                  <a:schemeClr val="bg1"/>
                </a:solidFill>
              </a:rPr>
              <a:t>loses amplitude</a:t>
            </a:r>
          </a:p>
          <a:p>
            <a:pPr marL="243973" indent="-243973">
              <a:buFont typeface="Arial" pitchFamily="34" charset="0"/>
              <a:buChar char="•"/>
            </a:pPr>
            <a:r>
              <a:rPr lang="en-US" sz="1200" b="1" dirty="0">
                <a:solidFill>
                  <a:schemeClr val="bg1"/>
                </a:solidFill>
              </a:rPr>
              <a:t>horizontal velocity is constant</a:t>
            </a:r>
          </a:p>
        </p:txBody>
      </p:sp>
      <p:grpSp>
        <p:nvGrpSpPr>
          <p:cNvPr id="3" name="Group 2"/>
          <p:cNvGrpSpPr/>
          <p:nvPr/>
        </p:nvGrpSpPr>
        <p:grpSpPr>
          <a:xfrm>
            <a:off x="1637570" y="890575"/>
            <a:ext cx="1606659" cy="1081398"/>
            <a:chOff x="1801327" y="1155823"/>
            <a:chExt cx="1767325" cy="1403482"/>
          </a:xfrm>
        </p:grpSpPr>
        <p:sp>
          <p:nvSpPr>
            <p:cNvPr id="93" name="TextBox 92"/>
            <p:cNvSpPr txBox="1"/>
            <p:nvPr/>
          </p:nvSpPr>
          <p:spPr>
            <a:xfrm>
              <a:off x="2104099" y="1649221"/>
              <a:ext cx="1079495" cy="399445"/>
            </a:xfrm>
            <a:prstGeom prst="rect">
              <a:avLst/>
            </a:prstGeom>
            <a:noFill/>
          </p:spPr>
          <p:txBody>
            <a:bodyPr wrap="none" rtlCol="0">
              <a:spAutoFit/>
            </a:bodyPr>
            <a:lstStyle/>
            <a:p>
              <a:r>
                <a:rPr lang="en-US" sz="1400" b="1" dirty="0">
                  <a:solidFill>
                    <a:srgbClr val="FFFFFF"/>
                  </a:solidFill>
                </a:rPr>
                <a:t>Refractor</a:t>
              </a:r>
            </a:p>
          </p:txBody>
        </p:sp>
        <p:sp>
          <p:nvSpPr>
            <p:cNvPr id="94" name="TextBox 93"/>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95" name="TextBox 94"/>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96" name="TextBox 95"/>
            <p:cNvSpPr txBox="1"/>
            <p:nvPr/>
          </p:nvSpPr>
          <p:spPr>
            <a:xfrm>
              <a:off x="1819208" y="1849807"/>
              <a:ext cx="1733679" cy="399445"/>
            </a:xfrm>
            <a:prstGeom prst="rect">
              <a:avLst/>
            </a:prstGeom>
            <a:noFill/>
          </p:spPr>
          <p:txBody>
            <a:bodyPr wrap="none" rtlCol="0">
              <a:spAutoFit/>
            </a:bodyPr>
            <a:lstStyle/>
            <a:p>
              <a:r>
                <a:rPr lang="en-US" sz="1400" b="1" dirty="0">
                  <a:solidFill>
                    <a:schemeClr val="bg1"/>
                  </a:solidFill>
                </a:rPr>
                <a:t>9000, 3960,  2.24</a:t>
              </a:r>
            </a:p>
          </p:txBody>
        </p:sp>
        <p:sp>
          <p:nvSpPr>
            <p:cNvPr id="97" name="TextBox 96"/>
            <p:cNvSpPr txBox="1"/>
            <p:nvPr/>
          </p:nvSpPr>
          <p:spPr>
            <a:xfrm>
              <a:off x="1834973" y="2159860"/>
              <a:ext cx="1733679" cy="399445"/>
            </a:xfrm>
            <a:prstGeom prst="rect">
              <a:avLst/>
            </a:prstGeom>
            <a:noFill/>
          </p:spPr>
          <p:txBody>
            <a:bodyPr wrap="none" rtlCol="0">
              <a:spAutoFit/>
            </a:bodyPr>
            <a:lstStyle/>
            <a:p>
              <a:r>
                <a:rPr lang="en-US" sz="1400" b="1" dirty="0">
                  <a:solidFill>
                    <a:schemeClr val="bg1"/>
                  </a:solidFill>
                </a:rPr>
                <a:t>5400, 2380,  2.21</a:t>
              </a:r>
            </a:p>
          </p:txBody>
        </p:sp>
      </p:grpSp>
      <p:cxnSp>
        <p:nvCxnSpPr>
          <p:cNvPr id="78" name="Straight Connector 77"/>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98" name="Freeform 97"/>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01" name="TextBox 100"/>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02" name="TextBox 101"/>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03" name="TextBox 102"/>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04" name="Group 103"/>
          <p:cNvGrpSpPr/>
          <p:nvPr/>
        </p:nvGrpSpPr>
        <p:grpSpPr>
          <a:xfrm>
            <a:off x="2536466" y="2369489"/>
            <a:ext cx="4361700" cy="2780063"/>
            <a:chOff x="2536466" y="2369489"/>
            <a:chExt cx="4361700" cy="2780063"/>
          </a:xfrm>
        </p:grpSpPr>
        <p:cxnSp>
          <p:nvCxnSpPr>
            <p:cNvPr id="105" name="Straight Connector 104"/>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07" name="Straight Connector 106"/>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09" name="Group 108"/>
          <p:cNvGrpSpPr/>
          <p:nvPr/>
        </p:nvGrpSpPr>
        <p:grpSpPr>
          <a:xfrm>
            <a:off x="3406747" y="2031101"/>
            <a:ext cx="2280605" cy="253916"/>
            <a:chOff x="3406747" y="2031101"/>
            <a:chExt cx="2280605" cy="253916"/>
          </a:xfrm>
        </p:grpSpPr>
        <p:sp>
          <p:nvSpPr>
            <p:cNvPr id="110" name="TextBox 109"/>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11" name="Straight Connector 110"/>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4399515" y="982359"/>
            <a:ext cx="4938694" cy="448166"/>
          </a:xfrm>
          <a:prstGeom prst="rect">
            <a:avLst/>
          </a:prstGeom>
          <a:noFill/>
        </p:spPr>
        <p:txBody>
          <a:bodyPr wrap="square" lIns="78071" tIns="39036" rIns="78071" bIns="39036" rtlCol="0">
            <a:spAutoFit/>
          </a:bodyPr>
          <a:lstStyle/>
          <a:p>
            <a:pPr algn="ctr"/>
            <a:r>
              <a:rPr lang="en-US" sz="2400" b="1" dirty="0" smtClean="0">
                <a:solidFill>
                  <a:schemeClr val="bg1"/>
                </a:solidFill>
              </a:rPr>
              <a:t>Refractor Thickness </a:t>
            </a:r>
            <a:r>
              <a:rPr lang="en-US" sz="2400" b="1" dirty="0">
                <a:solidFill>
                  <a:schemeClr val="bg1"/>
                </a:solidFill>
              </a:rPr>
              <a:t>= </a:t>
            </a:r>
            <a:r>
              <a:rPr lang="en-US" sz="2400" b="1" dirty="0" smtClean="0">
                <a:solidFill>
                  <a:schemeClr val="bg1"/>
                </a:solidFill>
              </a:rPr>
              <a:t>200 </a:t>
            </a:r>
            <a:r>
              <a:rPr lang="en-US" sz="2400" b="1" dirty="0" err="1" smtClean="0">
                <a:solidFill>
                  <a:schemeClr val="bg1"/>
                </a:solidFill>
              </a:rPr>
              <a:t>ft</a:t>
            </a:r>
            <a:endParaRPr lang="en-US" sz="2400" b="1" dirty="0">
              <a:solidFill>
                <a:schemeClr val="bg1"/>
              </a:solidFill>
            </a:endParaRPr>
          </a:p>
        </p:txBody>
      </p:sp>
    </p:spTree>
    <p:extLst>
      <p:ext uri="{BB962C8B-B14F-4D97-AF65-F5344CB8AC3E}">
        <p14:creationId xmlns:p14="http://schemas.microsoft.com/office/powerpoint/2010/main" val="208369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9" name="Rectangle 78"/>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8" name="Rectangle 37"/>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6146"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8054"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73" name="Rectangle 72"/>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Rectangle 73"/>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Rectangle 74"/>
          <p:cNvSpPr/>
          <p:nvPr/>
        </p:nvSpPr>
        <p:spPr>
          <a:xfrm>
            <a:off x="1534420" y="1319802"/>
            <a:ext cx="1813686" cy="327211"/>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5-Point Star 75"/>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0" name="Right Brace 79"/>
          <p:cNvSpPr/>
          <p:nvPr/>
        </p:nvSpPr>
        <p:spPr>
          <a:xfrm>
            <a:off x="3383806" y="715541"/>
            <a:ext cx="193126" cy="583343"/>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81" name="TextBox 80"/>
          <p:cNvSpPr txBox="1"/>
          <p:nvPr/>
        </p:nvSpPr>
        <p:spPr>
          <a:xfrm>
            <a:off x="3638607" y="831337"/>
            <a:ext cx="580860" cy="325056"/>
          </a:xfrm>
          <a:prstGeom prst="rect">
            <a:avLst/>
          </a:prstGeom>
          <a:noFill/>
        </p:spPr>
        <p:txBody>
          <a:bodyPr wrap="none" lIns="78071" tIns="39036" rIns="78071" bIns="39036" rtlCol="0">
            <a:spAutoFit/>
          </a:bodyPr>
          <a:lstStyle/>
          <a:p>
            <a:r>
              <a:rPr lang="en-US" sz="1600" b="1" dirty="0" smtClean="0">
                <a:solidFill>
                  <a:schemeClr val="bg1"/>
                </a:solidFill>
              </a:rPr>
              <a:t>60 </a:t>
            </a:r>
            <a:r>
              <a:rPr lang="en-US" sz="1600" b="1" dirty="0" err="1" smtClean="0">
                <a:solidFill>
                  <a:schemeClr val="bg1"/>
                </a:solidFill>
              </a:rPr>
              <a:t>ft</a:t>
            </a:r>
            <a:endParaRPr lang="en-US" sz="1600" b="1" dirty="0">
              <a:solidFill>
                <a:schemeClr val="bg1"/>
              </a:solidFill>
            </a:endParaRPr>
          </a:p>
        </p:txBody>
      </p:sp>
      <p:sp>
        <p:nvSpPr>
          <p:cNvPr id="84" name="Oval 83"/>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Oval 84"/>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Oval 85"/>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7" name="Oval 86"/>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8" name="Oval 87"/>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9" name="Oval 88"/>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0" name="Oval 89"/>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1" name="Oval 90"/>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2" name="Oval 91"/>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3" name="Oval 92"/>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4" name="Oval 93"/>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7" name="Right Brace 96"/>
          <p:cNvSpPr/>
          <p:nvPr/>
        </p:nvSpPr>
        <p:spPr>
          <a:xfrm>
            <a:off x="3383806" y="1335052"/>
            <a:ext cx="199524" cy="311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98" name="TextBox 97"/>
          <p:cNvSpPr txBox="1"/>
          <p:nvPr/>
        </p:nvSpPr>
        <p:spPr>
          <a:xfrm>
            <a:off x="3590526" y="1354416"/>
            <a:ext cx="752381" cy="325056"/>
          </a:xfrm>
          <a:prstGeom prst="rect">
            <a:avLst/>
          </a:prstGeom>
          <a:noFill/>
        </p:spPr>
        <p:txBody>
          <a:bodyPr wrap="none" lIns="78071" tIns="39036" rIns="78071" bIns="39036" rtlCol="0">
            <a:spAutoFit/>
          </a:bodyPr>
          <a:lstStyle/>
          <a:p>
            <a:pPr algn="ctr"/>
            <a:r>
              <a:rPr lang="en-US" sz="1600" b="1" dirty="0" smtClean="0">
                <a:solidFill>
                  <a:schemeClr val="bg1"/>
                </a:solidFill>
              </a:rPr>
              <a:t> 100 </a:t>
            </a:r>
            <a:r>
              <a:rPr lang="en-US" sz="1600" b="1" dirty="0" err="1" smtClean="0">
                <a:solidFill>
                  <a:schemeClr val="bg1"/>
                </a:solidFill>
              </a:rPr>
              <a:t>ft</a:t>
            </a:r>
            <a:endParaRPr lang="en-US" sz="1600" b="1" dirty="0">
              <a:solidFill>
                <a:schemeClr val="bg1"/>
              </a:solidFill>
            </a:endParaRPr>
          </a:p>
        </p:txBody>
      </p:sp>
      <p:sp>
        <p:nvSpPr>
          <p:cNvPr id="99" name="Rectangle 98"/>
          <p:cNvSpPr/>
          <p:nvPr/>
        </p:nvSpPr>
        <p:spPr>
          <a:xfrm>
            <a:off x="1535937" y="1671504"/>
            <a:ext cx="1813686" cy="257529"/>
          </a:xfrm>
          <a:prstGeom prst="rect">
            <a:avLst/>
          </a:prstGeom>
          <a:pattFill prst="pct20">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1" name="Right Brace 100"/>
          <p:cNvSpPr/>
          <p:nvPr/>
        </p:nvSpPr>
        <p:spPr>
          <a:xfrm>
            <a:off x="3380579" y="1657290"/>
            <a:ext cx="196354" cy="271742"/>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106" name="TextBox 105"/>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7" name="Text Box 2"/>
          <p:cNvSpPr txBox="1">
            <a:spLocks noChangeArrowheads="1"/>
          </p:cNvSpPr>
          <p:nvPr/>
        </p:nvSpPr>
        <p:spPr bwMode="auto">
          <a:xfrm>
            <a:off x="2297791" y="0"/>
            <a:ext cx="4502446"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Refractor Thickness Variation</a:t>
            </a:r>
          </a:p>
        </p:txBody>
      </p:sp>
      <p:grpSp>
        <p:nvGrpSpPr>
          <p:cNvPr id="95" name="Group 94"/>
          <p:cNvGrpSpPr/>
          <p:nvPr/>
        </p:nvGrpSpPr>
        <p:grpSpPr>
          <a:xfrm>
            <a:off x="3626132" y="1579050"/>
            <a:ext cx="787396" cy="491965"/>
            <a:chOff x="3988745" y="2049353"/>
            <a:chExt cx="866136" cy="638491"/>
          </a:xfrm>
        </p:grpSpPr>
        <p:sp>
          <p:nvSpPr>
            <p:cNvPr id="96" name="TextBox 95"/>
            <p:cNvSpPr txBox="1"/>
            <p:nvPr/>
          </p:nvSpPr>
          <p:spPr>
            <a:xfrm>
              <a:off x="4058908" y="2049353"/>
              <a:ext cx="629853" cy="439388"/>
            </a:xfrm>
            <a:prstGeom prst="rect">
              <a:avLst/>
            </a:prstGeom>
            <a:noFill/>
          </p:spPr>
          <p:txBody>
            <a:bodyPr wrap="none" rtlCol="0">
              <a:spAutoFit/>
            </a:bodyPr>
            <a:lstStyle/>
            <a:p>
              <a:pPr algn="ctr"/>
              <a:r>
                <a:rPr lang="en-US" sz="1600" b="1" dirty="0" smtClean="0">
                  <a:solidFill>
                    <a:schemeClr val="bg1"/>
                  </a:solidFill>
                </a:rPr>
                <a:t>Half</a:t>
              </a:r>
            </a:p>
          </p:txBody>
        </p:sp>
        <p:sp>
          <p:nvSpPr>
            <p:cNvPr id="100" name="TextBox 99"/>
            <p:cNvSpPr txBox="1"/>
            <p:nvPr/>
          </p:nvSpPr>
          <p:spPr>
            <a:xfrm>
              <a:off x="3988745" y="2248456"/>
              <a:ext cx="866136" cy="439388"/>
            </a:xfrm>
            <a:prstGeom prst="rect">
              <a:avLst/>
            </a:prstGeom>
            <a:noFill/>
          </p:spPr>
          <p:txBody>
            <a:bodyPr wrap="none" rtlCol="0">
              <a:spAutoFit/>
            </a:bodyPr>
            <a:lstStyle/>
            <a:p>
              <a:pPr algn="ctr"/>
              <a:r>
                <a:rPr lang="en-US" sz="1600" b="1" dirty="0" smtClean="0">
                  <a:solidFill>
                    <a:schemeClr val="bg1"/>
                  </a:solidFill>
                </a:rPr>
                <a:t>Space</a:t>
              </a:r>
              <a:endParaRPr lang="en-US" sz="1600" b="1" dirty="0">
                <a:solidFill>
                  <a:schemeClr val="bg1"/>
                </a:solidFill>
              </a:endParaRPr>
            </a:p>
          </p:txBody>
        </p:sp>
      </p:grpSp>
      <p:grpSp>
        <p:nvGrpSpPr>
          <p:cNvPr id="116" name="Group 115"/>
          <p:cNvGrpSpPr/>
          <p:nvPr/>
        </p:nvGrpSpPr>
        <p:grpSpPr>
          <a:xfrm>
            <a:off x="1637570" y="890575"/>
            <a:ext cx="1606659" cy="1081398"/>
            <a:chOff x="1801327" y="1155823"/>
            <a:chExt cx="1767325" cy="1403482"/>
          </a:xfrm>
        </p:grpSpPr>
        <p:sp>
          <p:nvSpPr>
            <p:cNvPr id="117" name="TextBox 116"/>
            <p:cNvSpPr txBox="1"/>
            <p:nvPr/>
          </p:nvSpPr>
          <p:spPr>
            <a:xfrm>
              <a:off x="2104099" y="1649221"/>
              <a:ext cx="1079495" cy="399445"/>
            </a:xfrm>
            <a:prstGeom prst="rect">
              <a:avLst/>
            </a:prstGeom>
            <a:noFill/>
          </p:spPr>
          <p:txBody>
            <a:bodyPr wrap="none" rtlCol="0">
              <a:spAutoFit/>
            </a:bodyPr>
            <a:lstStyle/>
            <a:p>
              <a:r>
                <a:rPr lang="en-US" sz="1400" b="1" dirty="0">
                  <a:solidFill>
                    <a:srgbClr val="FFFFFF"/>
                  </a:solidFill>
                </a:rPr>
                <a:t>Refractor</a:t>
              </a:r>
            </a:p>
          </p:txBody>
        </p:sp>
        <p:sp>
          <p:nvSpPr>
            <p:cNvPr id="118" name="TextBox 117"/>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119" name="TextBox 118"/>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120" name="TextBox 119"/>
            <p:cNvSpPr txBox="1"/>
            <p:nvPr/>
          </p:nvSpPr>
          <p:spPr>
            <a:xfrm>
              <a:off x="1819208" y="1849807"/>
              <a:ext cx="1733679" cy="399445"/>
            </a:xfrm>
            <a:prstGeom prst="rect">
              <a:avLst/>
            </a:prstGeom>
            <a:noFill/>
          </p:spPr>
          <p:txBody>
            <a:bodyPr wrap="none" rtlCol="0">
              <a:spAutoFit/>
            </a:bodyPr>
            <a:lstStyle/>
            <a:p>
              <a:r>
                <a:rPr lang="en-US" sz="1400" b="1" dirty="0">
                  <a:solidFill>
                    <a:schemeClr val="bg1"/>
                  </a:solidFill>
                </a:rPr>
                <a:t>9000, 3960,  2.24</a:t>
              </a:r>
            </a:p>
          </p:txBody>
        </p:sp>
        <p:sp>
          <p:nvSpPr>
            <p:cNvPr id="121" name="TextBox 120"/>
            <p:cNvSpPr txBox="1"/>
            <p:nvPr/>
          </p:nvSpPr>
          <p:spPr>
            <a:xfrm>
              <a:off x="1834973" y="2159860"/>
              <a:ext cx="1733679" cy="399445"/>
            </a:xfrm>
            <a:prstGeom prst="rect">
              <a:avLst/>
            </a:prstGeom>
            <a:noFill/>
          </p:spPr>
          <p:txBody>
            <a:bodyPr wrap="none" rtlCol="0">
              <a:spAutoFit/>
            </a:bodyPr>
            <a:lstStyle/>
            <a:p>
              <a:r>
                <a:rPr lang="en-US" sz="1400" b="1" dirty="0">
                  <a:solidFill>
                    <a:schemeClr val="bg1"/>
                  </a:solidFill>
                </a:rPr>
                <a:t>5400, 2380,  2.21</a:t>
              </a:r>
            </a:p>
          </p:txBody>
        </p:sp>
      </p:grpSp>
      <p:cxnSp>
        <p:nvCxnSpPr>
          <p:cNvPr id="104" name="Straight Connector 103"/>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22" name="TextBox 121"/>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23" name="TextBox 122"/>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24" name="TextBox 123"/>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25" name="Group 124"/>
          <p:cNvGrpSpPr/>
          <p:nvPr/>
        </p:nvGrpSpPr>
        <p:grpSpPr>
          <a:xfrm>
            <a:off x="2536466" y="2369489"/>
            <a:ext cx="4361700" cy="2780063"/>
            <a:chOff x="2536466" y="2369489"/>
            <a:chExt cx="4361700" cy="2780063"/>
          </a:xfrm>
        </p:grpSpPr>
        <p:cxnSp>
          <p:nvCxnSpPr>
            <p:cNvPr id="126" name="Straight Connector 125"/>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28" name="Straight Connector 127"/>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30" name="Group 129"/>
          <p:cNvGrpSpPr/>
          <p:nvPr/>
        </p:nvGrpSpPr>
        <p:grpSpPr>
          <a:xfrm>
            <a:off x="3406747" y="2031101"/>
            <a:ext cx="2280605" cy="253916"/>
            <a:chOff x="3406747" y="2031101"/>
            <a:chExt cx="2280605" cy="253916"/>
          </a:xfrm>
        </p:grpSpPr>
        <p:sp>
          <p:nvSpPr>
            <p:cNvPr id="131" name="TextBox 130"/>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2" name="Straight Connector 131"/>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4399515" y="982359"/>
            <a:ext cx="4938694" cy="448166"/>
          </a:xfrm>
          <a:prstGeom prst="rect">
            <a:avLst/>
          </a:prstGeom>
          <a:noFill/>
        </p:spPr>
        <p:txBody>
          <a:bodyPr wrap="square" lIns="78071" tIns="39036" rIns="78071" bIns="39036" rtlCol="0">
            <a:spAutoFit/>
          </a:bodyPr>
          <a:lstStyle/>
          <a:p>
            <a:pPr algn="ctr"/>
            <a:r>
              <a:rPr lang="en-US" sz="2400" b="1" dirty="0" smtClean="0">
                <a:solidFill>
                  <a:schemeClr val="bg1"/>
                </a:solidFill>
              </a:rPr>
              <a:t>Refractor Thickness </a:t>
            </a:r>
            <a:r>
              <a:rPr lang="en-US" sz="2400" b="1" dirty="0">
                <a:solidFill>
                  <a:schemeClr val="bg1"/>
                </a:solidFill>
              </a:rPr>
              <a:t>= </a:t>
            </a:r>
            <a:r>
              <a:rPr lang="en-US" sz="2400" b="1" dirty="0" smtClean="0">
                <a:solidFill>
                  <a:schemeClr val="bg1"/>
                </a:solidFill>
              </a:rPr>
              <a:t>100 </a:t>
            </a:r>
            <a:r>
              <a:rPr lang="en-US" sz="2400" b="1" dirty="0" err="1" smtClean="0">
                <a:solidFill>
                  <a:schemeClr val="bg1"/>
                </a:solidFill>
              </a:rPr>
              <a:t>ft</a:t>
            </a:r>
            <a:endParaRPr lang="en-US" sz="2400" b="1" dirty="0">
              <a:solidFill>
                <a:schemeClr val="bg1"/>
              </a:solidFill>
            </a:endParaRPr>
          </a:p>
        </p:txBody>
      </p:sp>
    </p:spTree>
    <p:extLst>
      <p:ext uri="{BB962C8B-B14F-4D97-AF65-F5344CB8AC3E}">
        <p14:creationId xmlns:p14="http://schemas.microsoft.com/office/powerpoint/2010/main" val="343817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9" name="Rectangle 78"/>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8" name="Rectangle 37"/>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0244" name="Picture 4"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2543694"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8054"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73" name="Rectangle 72"/>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Rectangle 73"/>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Rectangle 74"/>
          <p:cNvSpPr/>
          <p:nvPr/>
        </p:nvSpPr>
        <p:spPr>
          <a:xfrm>
            <a:off x="1534420" y="1319802"/>
            <a:ext cx="1813686" cy="327211"/>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5-Point Star 75"/>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0" name="Right Brace 79"/>
          <p:cNvSpPr/>
          <p:nvPr/>
        </p:nvSpPr>
        <p:spPr>
          <a:xfrm>
            <a:off x="3383806" y="715541"/>
            <a:ext cx="193126" cy="583343"/>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81" name="TextBox 80"/>
          <p:cNvSpPr txBox="1"/>
          <p:nvPr/>
        </p:nvSpPr>
        <p:spPr>
          <a:xfrm>
            <a:off x="3638607" y="831337"/>
            <a:ext cx="580860" cy="325056"/>
          </a:xfrm>
          <a:prstGeom prst="rect">
            <a:avLst/>
          </a:prstGeom>
          <a:noFill/>
        </p:spPr>
        <p:txBody>
          <a:bodyPr wrap="none" lIns="78071" tIns="39036" rIns="78071" bIns="39036" rtlCol="0">
            <a:spAutoFit/>
          </a:bodyPr>
          <a:lstStyle/>
          <a:p>
            <a:r>
              <a:rPr lang="en-US" sz="1600" b="1" dirty="0" smtClean="0">
                <a:solidFill>
                  <a:schemeClr val="bg1"/>
                </a:solidFill>
              </a:rPr>
              <a:t>60 </a:t>
            </a:r>
            <a:r>
              <a:rPr lang="en-US" sz="1600" b="1" dirty="0" err="1" smtClean="0">
                <a:solidFill>
                  <a:schemeClr val="bg1"/>
                </a:solidFill>
              </a:rPr>
              <a:t>ft</a:t>
            </a:r>
            <a:endParaRPr lang="en-US" sz="1600" b="1" dirty="0">
              <a:solidFill>
                <a:schemeClr val="bg1"/>
              </a:solidFill>
            </a:endParaRPr>
          </a:p>
        </p:txBody>
      </p:sp>
      <p:sp>
        <p:nvSpPr>
          <p:cNvPr id="84" name="Oval 83"/>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Oval 84"/>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Oval 85"/>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7" name="Oval 86"/>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8" name="Oval 87"/>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9" name="Oval 88"/>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0" name="Oval 89"/>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1" name="Oval 90"/>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2" name="Oval 91"/>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3" name="Oval 92"/>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4" name="Oval 93"/>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7" name="Right Brace 96"/>
          <p:cNvSpPr/>
          <p:nvPr/>
        </p:nvSpPr>
        <p:spPr>
          <a:xfrm>
            <a:off x="3383806" y="1335052"/>
            <a:ext cx="199524" cy="311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98" name="TextBox 97"/>
          <p:cNvSpPr txBox="1"/>
          <p:nvPr/>
        </p:nvSpPr>
        <p:spPr>
          <a:xfrm>
            <a:off x="3553807" y="1354416"/>
            <a:ext cx="696276" cy="325056"/>
          </a:xfrm>
          <a:prstGeom prst="rect">
            <a:avLst/>
          </a:prstGeom>
          <a:noFill/>
        </p:spPr>
        <p:txBody>
          <a:bodyPr wrap="none" lIns="78071" tIns="39036" rIns="78071" bIns="39036" rtlCol="0">
            <a:spAutoFit/>
          </a:bodyPr>
          <a:lstStyle/>
          <a:p>
            <a:pPr algn="ctr"/>
            <a:r>
              <a:rPr lang="en-US" sz="1600" b="1" dirty="0" smtClean="0">
                <a:solidFill>
                  <a:schemeClr val="bg1"/>
                </a:solidFill>
              </a:rPr>
              <a:t>  50 </a:t>
            </a:r>
            <a:r>
              <a:rPr lang="en-US" sz="1600" b="1" dirty="0" err="1" smtClean="0">
                <a:solidFill>
                  <a:schemeClr val="bg1"/>
                </a:solidFill>
              </a:rPr>
              <a:t>ft</a:t>
            </a:r>
            <a:endParaRPr lang="en-US" sz="1600" b="1" dirty="0">
              <a:solidFill>
                <a:schemeClr val="bg1"/>
              </a:solidFill>
            </a:endParaRPr>
          </a:p>
        </p:txBody>
      </p:sp>
      <p:sp>
        <p:nvSpPr>
          <p:cNvPr id="99" name="Rectangle 98"/>
          <p:cNvSpPr/>
          <p:nvPr/>
        </p:nvSpPr>
        <p:spPr>
          <a:xfrm>
            <a:off x="1535937" y="1671504"/>
            <a:ext cx="1813686" cy="257529"/>
          </a:xfrm>
          <a:prstGeom prst="rect">
            <a:avLst/>
          </a:prstGeom>
          <a:pattFill prst="pct20">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1" name="Right Brace 100"/>
          <p:cNvSpPr/>
          <p:nvPr/>
        </p:nvSpPr>
        <p:spPr>
          <a:xfrm>
            <a:off x="3380579" y="1657290"/>
            <a:ext cx="196354" cy="271742"/>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106" name="TextBox 105"/>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7" name="Text Box 2"/>
          <p:cNvSpPr txBox="1">
            <a:spLocks noChangeArrowheads="1"/>
          </p:cNvSpPr>
          <p:nvPr/>
        </p:nvSpPr>
        <p:spPr bwMode="auto">
          <a:xfrm>
            <a:off x="2297791" y="0"/>
            <a:ext cx="4502446"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Refractor Thickness Variation</a:t>
            </a:r>
          </a:p>
        </p:txBody>
      </p:sp>
      <p:grpSp>
        <p:nvGrpSpPr>
          <p:cNvPr id="95" name="Group 94"/>
          <p:cNvGrpSpPr/>
          <p:nvPr/>
        </p:nvGrpSpPr>
        <p:grpSpPr>
          <a:xfrm>
            <a:off x="3626132" y="1579050"/>
            <a:ext cx="787396" cy="491965"/>
            <a:chOff x="3988745" y="2049353"/>
            <a:chExt cx="866136" cy="638491"/>
          </a:xfrm>
        </p:grpSpPr>
        <p:sp>
          <p:nvSpPr>
            <p:cNvPr id="96" name="TextBox 95"/>
            <p:cNvSpPr txBox="1"/>
            <p:nvPr/>
          </p:nvSpPr>
          <p:spPr>
            <a:xfrm>
              <a:off x="4058908" y="2049353"/>
              <a:ext cx="629853" cy="439388"/>
            </a:xfrm>
            <a:prstGeom prst="rect">
              <a:avLst/>
            </a:prstGeom>
            <a:noFill/>
          </p:spPr>
          <p:txBody>
            <a:bodyPr wrap="none" rtlCol="0">
              <a:spAutoFit/>
            </a:bodyPr>
            <a:lstStyle/>
            <a:p>
              <a:pPr algn="ctr"/>
              <a:r>
                <a:rPr lang="en-US" sz="1600" b="1" dirty="0" smtClean="0">
                  <a:solidFill>
                    <a:schemeClr val="bg1"/>
                  </a:solidFill>
                </a:rPr>
                <a:t>Half</a:t>
              </a:r>
            </a:p>
          </p:txBody>
        </p:sp>
        <p:sp>
          <p:nvSpPr>
            <p:cNvPr id="100" name="TextBox 99"/>
            <p:cNvSpPr txBox="1"/>
            <p:nvPr/>
          </p:nvSpPr>
          <p:spPr>
            <a:xfrm>
              <a:off x="3988745" y="2248456"/>
              <a:ext cx="866136" cy="439388"/>
            </a:xfrm>
            <a:prstGeom prst="rect">
              <a:avLst/>
            </a:prstGeom>
            <a:noFill/>
          </p:spPr>
          <p:txBody>
            <a:bodyPr wrap="none" rtlCol="0">
              <a:spAutoFit/>
            </a:bodyPr>
            <a:lstStyle/>
            <a:p>
              <a:pPr algn="ctr"/>
              <a:r>
                <a:rPr lang="en-US" sz="1600" b="1" dirty="0" smtClean="0">
                  <a:solidFill>
                    <a:schemeClr val="bg1"/>
                  </a:solidFill>
                </a:rPr>
                <a:t>Space</a:t>
              </a:r>
              <a:endParaRPr lang="en-US" sz="1600" b="1" dirty="0">
                <a:solidFill>
                  <a:schemeClr val="bg1"/>
                </a:solidFill>
              </a:endParaRPr>
            </a:p>
          </p:txBody>
        </p:sp>
      </p:grpSp>
      <p:grpSp>
        <p:nvGrpSpPr>
          <p:cNvPr id="111" name="Group 110"/>
          <p:cNvGrpSpPr/>
          <p:nvPr/>
        </p:nvGrpSpPr>
        <p:grpSpPr>
          <a:xfrm>
            <a:off x="1637570" y="890575"/>
            <a:ext cx="1606659" cy="1081398"/>
            <a:chOff x="1801327" y="1155823"/>
            <a:chExt cx="1767325" cy="1403482"/>
          </a:xfrm>
        </p:grpSpPr>
        <p:sp>
          <p:nvSpPr>
            <p:cNvPr id="112" name="TextBox 111"/>
            <p:cNvSpPr txBox="1"/>
            <p:nvPr/>
          </p:nvSpPr>
          <p:spPr>
            <a:xfrm>
              <a:off x="2104099" y="1649221"/>
              <a:ext cx="1079495" cy="399445"/>
            </a:xfrm>
            <a:prstGeom prst="rect">
              <a:avLst/>
            </a:prstGeom>
            <a:noFill/>
          </p:spPr>
          <p:txBody>
            <a:bodyPr wrap="none" rtlCol="0">
              <a:spAutoFit/>
            </a:bodyPr>
            <a:lstStyle/>
            <a:p>
              <a:r>
                <a:rPr lang="en-US" sz="1400" b="1" dirty="0">
                  <a:solidFill>
                    <a:srgbClr val="FFFFFF"/>
                  </a:solidFill>
                </a:rPr>
                <a:t>Refractor</a:t>
              </a:r>
            </a:p>
          </p:txBody>
        </p:sp>
        <p:sp>
          <p:nvSpPr>
            <p:cNvPr id="113" name="TextBox 112"/>
            <p:cNvSpPr txBox="1"/>
            <p:nvPr/>
          </p:nvSpPr>
          <p:spPr>
            <a:xfrm>
              <a:off x="1801327" y="1155823"/>
              <a:ext cx="1733679" cy="399445"/>
            </a:xfrm>
            <a:prstGeom prst="rect">
              <a:avLst/>
            </a:prstGeom>
            <a:noFill/>
          </p:spPr>
          <p:txBody>
            <a:bodyPr wrap="none" rtlCol="0">
              <a:spAutoFit/>
            </a:bodyPr>
            <a:lstStyle/>
            <a:p>
              <a:r>
                <a:rPr lang="en-US" sz="1400" b="1" dirty="0"/>
                <a:t>5600, 2600,  2.00</a:t>
              </a:r>
            </a:p>
          </p:txBody>
        </p:sp>
        <p:sp>
          <p:nvSpPr>
            <p:cNvPr id="114" name="TextBox 113"/>
            <p:cNvSpPr txBox="1"/>
            <p:nvPr/>
          </p:nvSpPr>
          <p:spPr>
            <a:xfrm>
              <a:off x="1801964" y="1383158"/>
              <a:ext cx="1716046" cy="359500"/>
            </a:xfrm>
            <a:prstGeom prst="rect">
              <a:avLst/>
            </a:prstGeom>
            <a:noFill/>
          </p:spPr>
          <p:txBody>
            <a:bodyPr wrap="none"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115" name="TextBox 114"/>
            <p:cNvSpPr txBox="1"/>
            <p:nvPr/>
          </p:nvSpPr>
          <p:spPr>
            <a:xfrm>
              <a:off x="1819208" y="1849807"/>
              <a:ext cx="1733679" cy="399445"/>
            </a:xfrm>
            <a:prstGeom prst="rect">
              <a:avLst/>
            </a:prstGeom>
            <a:noFill/>
          </p:spPr>
          <p:txBody>
            <a:bodyPr wrap="none" rtlCol="0">
              <a:spAutoFit/>
            </a:bodyPr>
            <a:lstStyle/>
            <a:p>
              <a:r>
                <a:rPr lang="en-US" sz="1400" b="1" dirty="0">
                  <a:solidFill>
                    <a:schemeClr val="bg1"/>
                  </a:solidFill>
                </a:rPr>
                <a:t>9000, 3960,  2.24</a:t>
              </a:r>
            </a:p>
          </p:txBody>
        </p:sp>
        <p:sp>
          <p:nvSpPr>
            <p:cNvPr id="116" name="TextBox 115"/>
            <p:cNvSpPr txBox="1"/>
            <p:nvPr/>
          </p:nvSpPr>
          <p:spPr>
            <a:xfrm>
              <a:off x="1834973" y="2159860"/>
              <a:ext cx="1733679" cy="399445"/>
            </a:xfrm>
            <a:prstGeom prst="rect">
              <a:avLst/>
            </a:prstGeom>
            <a:noFill/>
          </p:spPr>
          <p:txBody>
            <a:bodyPr wrap="none" rtlCol="0">
              <a:spAutoFit/>
            </a:bodyPr>
            <a:lstStyle/>
            <a:p>
              <a:r>
                <a:rPr lang="en-US" sz="1400" b="1" dirty="0">
                  <a:solidFill>
                    <a:schemeClr val="bg1"/>
                  </a:solidFill>
                </a:rPr>
                <a:t>5400, 2380,  2.21</a:t>
              </a:r>
            </a:p>
          </p:txBody>
        </p:sp>
      </p:grpSp>
      <p:cxnSp>
        <p:nvCxnSpPr>
          <p:cNvPr id="104" name="Straight Connector 103"/>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553326" y="2384960"/>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551978" y="2375520"/>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Freeform 118"/>
          <p:cNvSpPr/>
          <p:nvPr/>
        </p:nvSpPr>
        <p:spPr>
          <a:xfrm>
            <a:off x="2557310" y="2361365"/>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2573267" y="2379058"/>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3875033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75033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6189059" y="4872553"/>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22" name="TextBox 121"/>
          <p:cNvSpPr txBox="1"/>
          <p:nvPr/>
        </p:nvSpPr>
        <p:spPr>
          <a:xfrm>
            <a:off x="6553200" y="3927977"/>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23" name="TextBox 122"/>
          <p:cNvSpPr txBox="1"/>
          <p:nvPr/>
        </p:nvSpPr>
        <p:spPr>
          <a:xfrm>
            <a:off x="6553200" y="4752015"/>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24" name="TextBox 123"/>
          <p:cNvSpPr txBox="1"/>
          <p:nvPr/>
        </p:nvSpPr>
        <p:spPr>
          <a:xfrm>
            <a:off x="5249034" y="487255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125" name="Group 124"/>
          <p:cNvGrpSpPr/>
          <p:nvPr/>
        </p:nvGrpSpPr>
        <p:grpSpPr>
          <a:xfrm>
            <a:off x="2536466" y="2369489"/>
            <a:ext cx="4361700" cy="2780063"/>
            <a:chOff x="2536466" y="2369489"/>
            <a:chExt cx="4361700" cy="2780063"/>
          </a:xfrm>
        </p:grpSpPr>
        <p:cxnSp>
          <p:nvCxnSpPr>
            <p:cNvPr id="126" name="Straight Connector 125"/>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553200" y="3308350"/>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28" name="Straight Connector 127"/>
            <p:cNvCxnSpPr/>
            <p:nvPr/>
          </p:nvCxnSpPr>
          <p:spPr>
            <a:xfrm>
              <a:off x="2536466" y="2369489"/>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296203" y="4872553"/>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grpSp>
        <p:nvGrpSpPr>
          <p:cNvPr id="130" name="Group 129"/>
          <p:cNvGrpSpPr/>
          <p:nvPr/>
        </p:nvGrpSpPr>
        <p:grpSpPr>
          <a:xfrm>
            <a:off x="3406747" y="2031101"/>
            <a:ext cx="2280605" cy="253916"/>
            <a:chOff x="3406747" y="2031101"/>
            <a:chExt cx="2280605" cy="253916"/>
          </a:xfrm>
        </p:grpSpPr>
        <p:sp>
          <p:nvSpPr>
            <p:cNvPr id="131" name="TextBox 130"/>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2" name="Straight Connector 131"/>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a:off x="2548991"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433804"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grpSp>
        <p:nvGrpSpPr>
          <p:cNvPr id="4" name="Group 3"/>
          <p:cNvGrpSpPr/>
          <p:nvPr/>
        </p:nvGrpSpPr>
        <p:grpSpPr>
          <a:xfrm>
            <a:off x="606829" y="3409950"/>
            <a:ext cx="8409624" cy="1478697"/>
            <a:chOff x="606829" y="3409950"/>
            <a:chExt cx="8409624" cy="1478697"/>
          </a:xfrm>
        </p:grpSpPr>
        <p:sp>
          <p:nvSpPr>
            <p:cNvPr id="110" name="TextBox 109"/>
            <p:cNvSpPr txBox="1"/>
            <p:nvPr/>
          </p:nvSpPr>
          <p:spPr>
            <a:xfrm>
              <a:off x="606829" y="4410075"/>
              <a:ext cx="3546071" cy="338554"/>
            </a:xfrm>
            <a:prstGeom prst="rect">
              <a:avLst/>
            </a:prstGeom>
            <a:solidFill>
              <a:srgbClr val="FFFFCC"/>
            </a:solidFill>
            <a:ln w="28575">
              <a:solidFill>
                <a:schemeClr val="tx1"/>
              </a:solidFill>
            </a:ln>
          </p:spPr>
          <p:txBody>
            <a:bodyPr wrap="square" rtlCol="0">
              <a:spAutoFit/>
            </a:bodyPr>
            <a:lstStyle/>
            <a:p>
              <a:r>
                <a:rPr lang="en-US" sz="1600" b="1" dirty="0" smtClean="0"/>
                <a:t>Post-critical S</a:t>
              </a:r>
              <a:r>
                <a:rPr lang="en-US" sz="1600" b="1" baseline="-25000" dirty="0" smtClean="0"/>
                <a:t>1</a:t>
              </a:r>
              <a:r>
                <a:rPr lang="en-US" sz="1600" b="1" dirty="0" smtClean="0"/>
                <a:t>S</a:t>
              </a:r>
              <a:r>
                <a:rPr lang="en-US" sz="1600" b="1" baseline="-25000" dirty="0" smtClean="0"/>
                <a:t>1</a:t>
              </a:r>
              <a:r>
                <a:rPr lang="en-US" sz="1600" b="1" dirty="0" smtClean="0"/>
                <a:t> effects decrease</a:t>
              </a:r>
            </a:p>
          </p:txBody>
        </p:sp>
        <p:cxnSp>
          <p:nvCxnSpPr>
            <p:cNvPr id="134" name="Straight Arrow Connector 133"/>
            <p:cNvCxnSpPr/>
            <p:nvPr/>
          </p:nvCxnSpPr>
          <p:spPr>
            <a:xfrm>
              <a:off x="4568825" y="4467225"/>
              <a:ext cx="1355725" cy="1111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4953000" y="3409950"/>
              <a:ext cx="2333625" cy="666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6722235" y="4057650"/>
              <a:ext cx="2294218" cy="830997"/>
            </a:xfrm>
            <a:prstGeom prst="rect">
              <a:avLst/>
            </a:prstGeom>
            <a:solidFill>
              <a:srgbClr val="FFFFCC"/>
            </a:solidFill>
            <a:ln w="28575">
              <a:solidFill>
                <a:schemeClr val="tx1"/>
              </a:solidFill>
            </a:ln>
          </p:spPr>
          <p:txBody>
            <a:bodyPr wrap="none" rtlCol="0">
              <a:spAutoFit/>
            </a:bodyPr>
            <a:lstStyle/>
            <a:p>
              <a:r>
                <a:rPr lang="en-US" sz="1600" b="1" dirty="0" smtClean="0"/>
                <a:t>P</a:t>
              </a:r>
              <a:r>
                <a:rPr lang="en-US" sz="1600" b="1" baseline="-25000" dirty="0" smtClean="0"/>
                <a:t>2</a:t>
              </a:r>
              <a:r>
                <a:rPr lang="en-US" sz="1600" b="1" dirty="0" smtClean="0"/>
                <a:t> layer thins,</a:t>
              </a:r>
            </a:p>
            <a:p>
              <a:r>
                <a:rPr lang="en-US" sz="1600" b="1" dirty="0" smtClean="0"/>
                <a:t>refractions lose </a:t>
              </a:r>
            </a:p>
            <a:p>
              <a:r>
                <a:rPr lang="en-US" sz="1600" b="1" dirty="0" smtClean="0"/>
                <a:t>amplitude with offset</a:t>
              </a:r>
              <a:endParaRPr lang="en-US" sz="1600" b="1" dirty="0"/>
            </a:p>
          </p:txBody>
        </p:sp>
      </p:grpSp>
      <p:sp>
        <p:nvSpPr>
          <p:cNvPr id="108" name="TextBox 107"/>
          <p:cNvSpPr txBox="1"/>
          <p:nvPr/>
        </p:nvSpPr>
        <p:spPr>
          <a:xfrm>
            <a:off x="4399515" y="982359"/>
            <a:ext cx="4938694" cy="448166"/>
          </a:xfrm>
          <a:prstGeom prst="rect">
            <a:avLst/>
          </a:prstGeom>
          <a:noFill/>
        </p:spPr>
        <p:txBody>
          <a:bodyPr wrap="square" lIns="78071" tIns="39036" rIns="78071" bIns="39036" rtlCol="0">
            <a:spAutoFit/>
          </a:bodyPr>
          <a:lstStyle/>
          <a:p>
            <a:pPr algn="ctr"/>
            <a:r>
              <a:rPr lang="en-US" sz="2400" b="1" dirty="0" smtClean="0">
                <a:solidFill>
                  <a:schemeClr val="bg1"/>
                </a:solidFill>
              </a:rPr>
              <a:t>Refractor Thickness </a:t>
            </a:r>
            <a:r>
              <a:rPr lang="en-US" sz="2400" b="1" dirty="0">
                <a:solidFill>
                  <a:schemeClr val="bg1"/>
                </a:solidFill>
              </a:rPr>
              <a:t>= </a:t>
            </a:r>
            <a:r>
              <a:rPr lang="en-US" sz="2400" b="1" dirty="0" smtClean="0">
                <a:solidFill>
                  <a:schemeClr val="bg1"/>
                </a:solidFill>
              </a:rPr>
              <a:t>50 </a:t>
            </a:r>
            <a:r>
              <a:rPr lang="en-US" sz="2400" b="1" dirty="0" err="1" smtClean="0">
                <a:solidFill>
                  <a:schemeClr val="bg1"/>
                </a:solidFill>
              </a:rPr>
              <a:t>ft</a:t>
            </a:r>
            <a:endParaRPr lang="en-US" sz="2400" b="1" dirty="0">
              <a:solidFill>
                <a:schemeClr val="bg1"/>
              </a:solidFill>
            </a:endParaRPr>
          </a:p>
        </p:txBody>
      </p:sp>
    </p:spTree>
    <p:extLst>
      <p:ext uri="{BB962C8B-B14F-4D97-AF65-F5344CB8AC3E}">
        <p14:creationId xmlns:p14="http://schemas.microsoft.com/office/powerpoint/2010/main" val="35470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0" y="4921373"/>
            <a:ext cx="1013374" cy="294278"/>
          </a:xfrm>
          <a:prstGeom prst="rect">
            <a:avLst/>
          </a:prstGeom>
          <a:noFill/>
          <a:ln>
            <a:noFill/>
          </a:ln>
        </p:spPr>
        <p:txBody>
          <a:bodyPr wrap="square" lIns="78071" tIns="39036" rIns="78071" bIns="39036" rtlCol="0">
            <a:spAutoFit/>
          </a:bodyPr>
          <a:lstStyle/>
          <a:p>
            <a:pPr algn="ctr"/>
            <a:r>
              <a:rPr lang="en-US" sz="1400" b="1" dirty="0">
                <a:solidFill>
                  <a:schemeClr val="bg1"/>
                </a:solidFill>
              </a:rPr>
              <a:t>Oz </a:t>
            </a:r>
            <a:r>
              <a:rPr lang="en-US" sz="1400" b="1" dirty="0" err="1">
                <a:solidFill>
                  <a:schemeClr val="bg1"/>
                </a:solidFill>
              </a:rPr>
              <a:t>Yilmaz</a:t>
            </a:r>
            <a:endParaRPr lang="en-US" sz="1400" b="1" dirty="0">
              <a:solidFill>
                <a:schemeClr val="bg1"/>
              </a:solidFill>
            </a:endParaRPr>
          </a:p>
        </p:txBody>
      </p:sp>
      <p:sp>
        <p:nvSpPr>
          <p:cNvPr id="109" name="Rectangle 108"/>
          <p:cNvSpPr/>
          <p:nvPr/>
        </p:nvSpPr>
        <p:spPr>
          <a:xfrm>
            <a:off x="4499227" y="693799"/>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4" name="Rectangle 103"/>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8" name="Rectangle 37"/>
          <p:cNvSpPr/>
          <p:nvPr/>
        </p:nvSpPr>
        <p:spPr>
          <a:xfrm>
            <a:off x="3599229"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0244" name="Picture 4"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4052360"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529397"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73" name="Rectangle 72"/>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Rectangle 73"/>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Rectangle 74"/>
          <p:cNvSpPr/>
          <p:nvPr/>
        </p:nvSpPr>
        <p:spPr>
          <a:xfrm>
            <a:off x="1534420" y="1319802"/>
            <a:ext cx="1813686" cy="327211"/>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5-Point Star 75"/>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0" name="Right Brace 79"/>
          <p:cNvSpPr/>
          <p:nvPr/>
        </p:nvSpPr>
        <p:spPr>
          <a:xfrm>
            <a:off x="3377409" y="715541"/>
            <a:ext cx="199524" cy="583343"/>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b="1"/>
          </a:p>
        </p:txBody>
      </p:sp>
      <p:sp>
        <p:nvSpPr>
          <p:cNvPr id="81" name="TextBox 80"/>
          <p:cNvSpPr txBox="1"/>
          <p:nvPr/>
        </p:nvSpPr>
        <p:spPr>
          <a:xfrm>
            <a:off x="3638607" y="831337"/>
            <a:ext cx="580860" cy="325056"/>
          </a:xfrm>
          <a:prstGeom prst="rect">
            <a:avLst/>
          </a:prstGeom>
          <a:noFill/>
        </p:spPr>
        <p:txBody>
          <a:bodyPr wrap="none" lIns="78071" tIns="39036" rIns="78071" bIns="39036" rtlCol="0">
            <a:spAutoFit/>
          </a:bodyPr>
          <a:lstStyle/>
          <a:p>
            <a:r>
              <a:rPr lang="en-US" sz="1600" b="1" dirty="0" smtClean="0">
                <a:solidFill>
                  <a:schemeClr val="bg1"/>
                </a:solidFill>
              </a:rPr>
              <a:t>60 </a:t>
            </a:r>
            <a:r>
              <a:rPr lang="en-US" sz="1600" b="1" dirty="0" err="1" smtClean="0">
                <a:solidFill>
                  <a:schemeClr val="bg1"/>
                </a:solidFill>
              </a:rPr>
              <a:t>ft</a:t>
            </a:r>
            <a:endParaRPr lang="en-US" sz="1600" b="1" dirty="0">
              <a:solidFill>
                <a:schemeClr val="bg1"/>
              </a:solidFill>
            </a:endParaRPr>
          </a:p>
        </p:txBody>
      </p:sp>
      <p:sp>
        <p:nvSpPr>
          <p:cNvPr id="84" name="Oval 83"/>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Oval 84"/>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Oval 85"/>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7" name="Oval 86"/>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8" name="Oval 87"/>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9" name="Oval 88"/>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0" name="Oval 89"/>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1" name="Oval 90"/>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2" name="Oval 91"/>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3" name="Oval 92"/>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4" name="Oval 93"/>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7" name="Right Brace 96"/>
          <p:cNvSpPr/>
          <p:nvPr/>
        </p:nvSpPr>
        <p:spPr>
          <a:xfrm>
            <a:off x="3383806" y="1335052"/>
            <a:ext cx="199524" cy="311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b="1"/>
          </a:p>
        </p:txBody>
      </p:sp>
      <p:sp>
        <p:nvSpPr>
          <p:cNvPr id="98" name="TextBox 97"/>
          <p:cNvSpPr txBox="1"/>
          <p:nvPr/>
        </p:nvSpPr>
        <p:spPr>
          <a:xfrm>
            <a:off x="3553807" y="1354416"/>
            <a:ext cx="696276" cy="325056"/>
          </a:xfrm>
          <a:prstGeom prst="rect">
            <a:avLst/>
          </a:prstGeom>
          <a:noFill/>
        </p:spPr>
        <p:txBody>
          <a:bodyPr wrap="none" lIns="78071" tIns="39036" rIns="78071" bIns="39036" rtlCol="0">
            <a:spAutoFit/>
          </a:bodyPr>
          <a:lstStyle/>
          <a:p>
            <a:pPr algn="ctr"/>
            <a:r>
              <a:rPr lang="en-US" sz="1600" b="1" dirty="0" smtClean="0">
                <a:solidFill>
                  <a:schemeClr val="bg1"/>
                </a:solidFill>
              </a:rPr>
              <a:t>  50 </a:t>
            </a:r>
            <a:r>
              <a:rPr lang="en-US" sz="1600" b="1" dirty="0" err="1" smtClean="0">
                <a:solidFill>
                  <a:schemeClr val="bg1"/>
                </a:solidFill>
              </a:rPr>
              <a:t>ft</a:t>
            </a:r>
            <a:endParaRPr lang="en-US" sz="1600" b="1" dirty="0">
              <a:solidFill>
                <a:schemeClr val="bg1"/>
              </a:solidFill>
            </a:endParaRPr>
          </a:p>
        </p:txBody>
      </p:sp>
      <p:sp>
        <p:nvSpPr>
          <p:cNvPr id="99" name="Rectangle 98"/>
          <p:cNvSpPr/>
          <p:nvPr/>
        </p:nvSpPr>
        <p:spPr>
          <a:xfrm>
            <a:off x="1535937" y="1671504"/>
            <a:ext cx="1813686" cy="257529"/>
          </a:xfrm>
          <a:prstGeom prst="rect">
            <a:avLst/>
          </a:prstGeom>
          <a:pattFill prst="pct20">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0" name="TextBox 99"/>
          <p:cNvSpPr txBox="1"/>
          <p:nvPr/>
        </p:nvSpPr>
        <p:spPr>
          <a:xfrm>
            <a:off x="1804477" y="1651291"/>
            <a:ext cx="1517013" cy="355833"/>
          </a:xfrm>
          <a:prstGeom prst="rect">
            <a:avLst/>
          </a:prstGeom>
          <a:noFill/>
        </p:spPr>
        <p:txBody>
          <a:bodyPr wrap="none" lIns="78071" tIns="39036" rIns="78071" bIns="39036" rtlCol="0">
            <a:spAutoFit/>
          </a:bodyPr>
          <a:lstStyle/>
          <a:p>
            <a:r>
              <a:rPr lang="en-US" b="1" dirty="0" smtClean="0"/>
              <a:t>Lower Layer</a:t>
            </a:r>
            <a:endParaRPr lang="en-US" b="1" dirty="0"/>
          </a:p>
        </p:txBody>
      </p:sp>
      <p:sp>
        <p:nvSpPr>
          <p:cNvPr id="101" name="Right Brace 100"/>
          <p:cNvSpPr/>
          <p:nvPr/>
        </p:nvSpPr>
        <p:spPr>
          <a:xfrm>
            <a:off x="3380579" y="1657290"/>
            <a:ext cx="196354" cy="271742"/>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b="1"/>
          </a:p>
        </p:txBody>
      </p:sp>
      <p:sp>
        <p:nvSpPr>
          <p:cNvPr id="71" name="Rectangle 70"/>
          <p:cNvSpPr/>
          <p:nvPr/>
        </p:nvSpPr>
        <p:spPr>
          <a:xfrm>
            <a:off x="697964" y="2056980"/>
            <a:ext cx="2844088" cy="295957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14" name="Picture 3" descr="C:\Users\Fred Hiterman\Documents\Fred\SEG_12\Potenial Presentations\Page 74.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591" t="9376" r="21414" b="67484"/>
          <a:stretch/>
        </p:blipFill>
        <p:spPr bwMode="auto">
          <a:xfrm>
            <a:off x="982029" y="2334429"/>
            <a:ext cx="2423081" cy="25690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663918" y="2749492"/>
            <a:ext cx="2011606" cy="816598"/>
            <a:chOff x="5130309" y="3568400"/>
            <a:chExt cx="2212767" cy="1059813"/>
          </a:xfrm>
        </p:grpSpPr>
        <p:cxnSp>
          <p:nvCxnSpPr>
            <p:cNvPr id="49" name="Straight Connector 48"/>
            <p:cNvCxnSpPr/>
            <p:nvPr/>
          </p:nvCxnSpPr>
          <p:spPr>
            <a:xfrm>
              <a:off x="5130309" y="3568400"/>
              <a:ext cx="886291" cy="296748"/>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434799" y="3865148"/>
              <a:ext cx="1640845" cy="555151"/>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702231" y="4053313"/>
              <a:ext cx="1640845" cy="574900"/>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325839" y="3703548"/>
              <a:ext cx="886291" cy="323200"/>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1912817" y="1372548"/>
            <a:ext cx="1183589" cy="355833"/>
          </a:xfrm>
          <a:prstGeom prst="rect">
            <a:avLst/>
          </a:prstGeom>
          <a:noFill/>
        </p:spPr>
        <p:txBody>
          <a:bodyPr wrap="none" lIns="78071" tIns="39036" rIns="78071" bIns="39036" rtlCol="0">
            <a:spAutoFit/>
          </a:bodyPr>
          <a:lstStyle/>
          <a:p>
            <a:r>
              <a:rPr lang="en-US" b="1" dirty="0" smtClean="0">
                <a:solidFill>
                  <a:srgbClr val="FFFFFF"/>
                </a:solidFill>
              </a:rPr>
              <a:t>Refractor</a:t>
            </a:r>
            <a:endParaRPr lang="en-US" b="1" dirty="0">
              <a:solidFill>
                <a:srgbClr val="FFFFFF"/>
              </a:solidFill>
            </a:endParaRPr>
          </a:p>
        </p:txBody>
      </p:sp>
      <p:sp>
        <p:nvSpPr>
          <p:cNvPr id="78" name="TextBox 77"/>
          <p:cNvSpPr txBox="1"/>
          <p:nvPr/>
        </p:nvSpPr>
        <p:spPr>
          <a:xfrm>
            <a:off x="1791027" y="924488"/>
            <a:ext cx="1504189" cy="355833"/>
          </a:xfrm>
          <a:prstGeom prst="rect">
            <a:avLst/>
          </a:prstGeom>
          <a:noFill/>
        </p:spPr>
        <p:txBody>
          <a:bodyPr wrap="none" lIns="78071" tIns="39036" rIns="78071" bIns="39036" rtlCol="0">
            <a:spAutoFit/>
          </a:bodyPr>
          <a:lstStyle/>
          <a:p>
            <a:r>
              <a:rPr lang="en-US" b="1" dirty="0" smtClean="0"/>
              <a:t>Upper Layer</a:t>
            </a:r>
            <a:endParaRPr lang="en-US" b="1" dirty="0"/>
          </a:p>
        </p:txBody>
      </p:sp>
      <p:sp>
        <p:nvSpPr>
          <p:cNvPr id="79" name="TextBox 78"/>
          <p:cNvSpPr txBox="1"/>
          <p:nvPr/>
        </p:nvSpPr>
        <p:spPr>
          <a:xfrm>
            <a:off x="4567732" y="780455"/>
            <a:ext cx="4422520" cy="755943"/>
          </a:xfrm>
          <a:prstGeom prst="rect">
            <a:avLst/>
          </a:prstGeom>
          <a:noFill/>
        </p:spPr>
        <p:txBody>
          <a:bodyPr wrap="square" lIns="78071" tIns="39036" rIns="78071" bIns="39036" rtlCol="0">
            <a:spAutoFit/>
          </a:bodyPr>
          <a:lstStyle/>
          <a:p>
            <a:pPr algn="ctr"/>
            <a:r>
              <a:rPr lang="en-US" sz="2400" b="1" dirty="0">
                <a:solidFill>
                  <a:schemeClr val="bg1"/>
                </a:solidFill>
              </a:rPr>
              <a:t>Shingling</a:t>
            </a:r>
          </a:p>
          <a:p>
            <a:pPr algn="ctr"/>
            <a:r>
              <a:rPr lang="en-US" sz="2000" b="1" dirty="0">
                <a:solidFill>
                  <a:srgbClr val="FFFF00"/>
                </a:solidFill>
              </a:rPr>
              <a:t>Thin </a:t>
            </a:r>
            <a:r>
              <a:rPr lang="en-US" sz="2000" b="1" dirty="0" smtClean="0">
                <a:solidFill>
                  <a:srgbClr val="FFFF00"/>
                </a:solidFill>
              </a:rPr>
              <a:t>Layer over Thin </a:t>
            </a:r>
            <a:r>
              <a:rPr lang="en-US" sz="2000" b="1" dirty="0">
                <a:solidFill>
                  <a:srgbClr val="FFFF00"/>
                </a:solidFill>
              </a:rPr>
              <a:t>Refractor</a:t>
            </a:r>
          </a:p>
        </p:txBody>
      </p:sp>
      <p:sp>
        <p:nvSpPr>
          <p:cNvPr id="96" name="TextBox 95"/>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103" name="Text Box 2"/>
          <p:cNvSpPr txBox="1">
            <a:spLocks noChangeArrowheads="1"/>
          </p:cNvSpPr>
          <p:nvPr/>
        </p:nvSpPr>
        <p:spPr bwMode="auto">
          <a:xfrm>
            <a:off x="2297791" y="0"/>
            <a:ext cx="4502446"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Refractor Thickness Variation</a:t>
            </a:r>
          </a:p>
        </p:txBody>
      </p:sp>
      <p:grpSp>
        <p:nvGrpSpPr>
          <p:cNvPr id="105" name="Group 104"/>
          <p:cNvGrpSpPr/>
          <p:nvPr/>
        </p:nvGrpSpPr>
        <p:grpSpPr>
          <a:xfrm>
            <a:off x="3626132" y="1579050"/>
            <a:ext cx="787396" cy="491965"/>
            <a:chOff x="3988745" y="2049353"/>
            <a:chExt cx="866136" cy="638491"/>
          </a:xfrm>
        </p:grpSpPr>
        <p:sp>
          <p:nvSpPr>
            <p:cNvPr id="106" name="TextBox 105"/>
            <p:cNvSpPr txBox="1"/>
            <p:nvPr/>
          </p:nvSpPr>
          <p:spPr>
            <a:xfrm>
              <a:off x="4058908" y="2049353"/>
              <a:ext cx="629853" cy="439388"/>
            </a:xfrm>
            <a:prstGeom prst="rect">
              <a:avLst/>
            </a:prstGeom>
            <a:noFill/>
          </p:spPr>
          <p:txBody>
            <a:bodyPr wrap="none" rtlCol="0">
              <a:spAutoFit/>
            </a:bodyPr>
            <a:lstStyle/>
            <a:p>
              <a:pPr algn="ctr"/>
              <a:r>
                <a:rPr lang="en-US" sz="1600" b="1" dirty="0" smtClean="0">
                  <a:solidFill>
                    <a:schemeClr val="bg1"/>
                  </a:solidFill>
                </a:rPr>
                <a:t>Half</a:t>
              </a:r>
            </a:p>
          </p:txBody>
        </p:sp>
        <p:sp>
          <p:nvSpPr>
            <p:cNvPr id="107" name="TextBox 106"/>
            <p:cNvSpPr txBox="1"/>
            <p:nvPr/>
          </p:nvSpPr>
          <p:spPr>
            <a:xfrm>
              <a:off x="3988745" y="2248456"/>
              <a:ext cx="866136" cy="439388"/>
            </a:xfrm>
            <a:prstGeom prst="rect">
              <a:avLst/>
            </a:prstGeom>
            <a:noFill/>
          </p:spPr>
          <p:txBody>
            <a:bodyPr wrap="none" rtlCol="0">
              <a:spAutoFit/>
            </a:bodyPr>
            <a:lstStyle/>
            <a:p>
              <a:pPr algn="ctr"/>
              <a:r>
                <a:rPr lang="en-US" sz="1600" b="1" dirty="0" smtClean="0">
                  <a:solidFill>
                    <a:schemeClr val="bg1"/>
                  </a:solidFill>
                </a:rPr>
                <a:t>Space</a:t>
              </a:r>
              <a:endParaRPr lang="en-US" sz="1600" b="1" dirty="0">
                <a:solidFill>
                  <a:schemeClr val="bg1"/>
                </a:solidFill>
              </a:endParaRPr>
            </a:p>
          </p:txBody>
        </p:sp>
      </p:grpSp>
      <p:cxnSp>
        <p:nvCxnSpPr>
          <p:cNvPr id="111" name="Straight Connector 110"/>
          <p:cNvCxnSpPr/>
          <p:nvPr/>
        </p:nvCxnSpPr>
        <p:spPr>
          <a:xfrm>
            <a:off x="4024603" y="2373513"/>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023255" y="2372165"/>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021907" y="2378908"/>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020559" y="2369468"/>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4025891" y="2355313"/>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4041848" y="2373006"/>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657640" y="4866501"/>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29" name="TextBox 128"/>
          <p:cNvSpPr txBox="1"/>
          <p:nvPr/>
        </p:nvSpPr>
        <p:spPr>
          <a:xfrm>
            <a:off x="8021781" y="3921925"/>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30" name="TextBox 129"/>
          <p:cNvSpPr txBox="1"/>
          <p:nvPr/>
        </p:nvSpPr>
        <p:spPr>
          <a:xfrm>
            <a:off x="8021781" y="474596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31" name="TextBox 130"/>
          <p:cNvSpPr txBox="1"/>
          <p:nvPr/>
        </p:nvSpPr>
        <p:spPr>
          <a:xfrm>
            <a:off x="6717615" y="4866501"/>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cxnSp>
        <p:nvCxnSpPr>
          <p:cNvPr id="133" name="Straight Connector 132"/>
          <p:cNvCxnSpPr/>
          <p:nvPr/>
        </p:nvCxnSpPr>
        <p:spPr>
          <a:xfrm>
            <a:off x="4033757" y="2364914"/>
            <a:ext cx="4062201" cy="1051965"/>
          </a:xfrm>
          <a:prstGeom prst="line">
            <a:avLst/>
          </a:prstGeom>
          <a:ln w="19050">
            <a:solidFill>
              <a:srgbClr val="CC00CC"/>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8021781" y="3302298"/>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35" name="Straight Connector 134"/>
          <p:cNvCxnSpPr/>
          <p:nvPr/>
        </p:nvCxnSpPr>
        <p:spPr>
          <a:xfrm>
            <a:off x="4005047" y="2363437"/>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764784" y="4866501"/>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nvGrpSpPr>
          <p:cNvPr id="137" name="Group 136"/>
          <p:cNvGrpSpPr/>
          <p:nvPr/>
        </p:nvGrpSpPr>
        <p:grpSpPr>
          <a:xfrm>
            <a:off x="4879491" y="2031101"/>
            <a:ext cx="2280605" cy="253916"/>
            <a:chOff x="3406747" y="2031101"/>
            <a:chExt cx="2280605" cy="253916"/>
          </a:xfrm>
        </p:grpSpPr>
        <p:sp>
          <p:nvSpPr>
            <p:cNvPr id="138" name="TextBox 137"/>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9" name="Straight Connector 138"/>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1181160" y="2588278"/>
            <a:ext cx="2239973" cy="1001994"/>
            <a:chOff x="5843521" y="1295876"/>
            <a:chExt cx="2239973" cy="1001994"/>
          </a:xfrm>
        </p:grpSpPr>
        <p:cxnSp>
          <p:nvCxnSpPr>
            <p:cNvPr id="143" name="Straight Connector 142"/>
            <p:cNvCxnSpPr/>
            <p:nvPr/>
          </p:nvCxnSpPr>
          <p:spPr>
            <a:xfrm>
              <a:off x="6342589" y="1553784"/>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756247" y="1756426"/>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049324" y="1893753"/>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00688" y="2111976"/>
              <a:ext cx="582806" cy="1858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38273" y="1439903"/>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843521" y="1295876"/>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a:off x="4023289"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908102"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spTree>
    <p:extLst>
      <p:ext uri="{BB962C8B-B14F-4D97-AF65-F5344CB8AC3E}">
        <p14:creationId xmlns:p14="http://schemas.microsoft.com/office/powerpoint/2010/main" val="387602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0" y="4921373"/>
            <a:ext cx="1013374" cy="294278"/>
          </a:xfrm>
          <a:prstGeom prst="rect">
            <a:avLst/>
          </a:prstGeom>
          <a:noFill/>
          <a:ln>
            <a:noFill/>
          </a:ln>
        </p:spPr>
        <p:txBody>
          <a:bodyPr wrap="square" lIns="78071" tIns="39036" rIns="78071" bIns="39036" rtlCol="0">
            <a:spAutoFit/>
          </a:bodyPr>
          <a:lstStyle/>
          <a:p>
            <a:pPr algn="ctr"/>
            <a:r>
              <a:rPr lang="en-US" sz="1400" b="1" dirty="0">
                <a:solidFill>
                  <a:schemeClr val="bg1"/>
                </a:solidFill>
              </a:rPr>
              <a:t>Oz </a:t>
            </a:r>
            <a:r>
              <a:rPr lang="en-US" sz="1400" b="1" dirty="0" err="1">
                <a:solidFill>
                  <a:schemeClr val="bg1"/>
                </a:solidFill>
              </a:rPr>
              <a:t>Yilmaz</a:t>
            </a:r>
            <a:endParaRPr lang="en-US" sz="1400" b="1" dirty="0">
              <a:solidFill>
                <a:schemeClr val="bg1"/>
              </a:solidFill>
            </a:endParaRPr>
          </a:p>
        </p:txBody>
      </p:sp>
      <p:sp>
        <p:nvSpPr>
          <p:cNvPr id="109" name="Rectangle 108"/>
          <p:cNvSpPr/>
          <p:nvPr/>
        </p:nvSpPr>
        <p:spPr>
          <a:xfrm>
            <a:off x="4499227" y="693799"/>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4" name="Rectangle 103"/>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8" name="Rectangle 37"/>
          <p:cNvSpPr/>
          <p:nvPr/>
        </p:nvSpPr>
        <p:spPr>
          <a:xfrm>
            <a:off x="3599229"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0244" name="Picture 4"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8" t="11800" r="29107" b="14200"/>
          <a:stretch/>
        </p:blipFill>
        <p:spPr bwMode="auto">
          <a:xfrm>
            <a:off x="4052360" y="2366010"/>
            <a:ext cx="4078224"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529397" y="2054668"/>
            <a:ext cx="4795305" cy="2773324"/>
            <a:chOff x="2263859" y="2666629"/>
            <a:chExt cx="5274836" cy="3599330"/>
          </a:xfrm>
        </p:grpSpPr>
        <p:grpSp>
          <p:nvGrpSpPr>
            <p:cNvPr id="10" name="Group 9"/>
            <p:cNvGrpSpPr/>
            <p:nvPr/>
          </p:nvGrpSpPr>
          <p:grpSpPr>
            <a:xfrm>
              <a:off x="2596040" y="2666629"/>
              <a:ext cx="4942655" cy="482255"/>
              <a:chOff x="2596040" y="2631004"/>
              <a:chExt cx="4942655" cy="482255"/>
            </a:xfrm>
          </p:grpSpPr>
          <p:sp>
            <p:nvSpPr>
              <p:cNvPr id="30" name="TextBox 29"/>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31" name="TextBox 30"/>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33" name="TextBox 32"/>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4" name="TextBox 33"/>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5" name="TextBox 34"/>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6" name="TextBox 35"/>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7" name="TextBox 36"/>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1" name="Group 10"/>
            <p:cNvGrpSpPr/>
            <p:nvPr/>
          </p:nvGrpSpPr>
          <p:grpSpPr>
            <a:xfrm>
              <a:off x="2263859" y="2855000"/>
              <a:ext cx="601172" cy="3410959"/>
              <a:chOff x="2216359" y="2855000"/>
              <a:chExt cx="601172" cy="3410959"/>
            </a:xfrm>
          </p:grpSpPr>
          <p:sp>
            <p:nvSpPr>
              <p:cNvPr id="12" name="TextBox 11"/>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22" name="TextBox 21"/>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23" name="TextBox 22"/>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4" name="TextBox 23"/>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5" name="TextBox 24"/>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6" name="Group 25"/>
              <p:cNvGrpSpPr/>
              <p:nvPr/>
            </p:nvGrpSpPr>
            <p:grpSpPr>
              <a:xfrm>
                <a:off x="2216359" y="2923883"/>
                <a:ext cx="474681" cy="2726562"/>
                <a:chOff x="2216359" y="2923883"/>
                <a:chExt cx="474681" cy="2726562"/>
              </a:xfrm>
            </p:grpSpPr>
            <p:sp>
              <p:nvSpPr>
                <p:cNvPr id="27" name="TextBox 26"/>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8" name="TextBox 27"/>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9" name="TextBox 28"/>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73" name="Rectangle 72"/>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4" name="Rectangle 73"/>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5" name="Rectangle 74"/>
          <p:cNvSpPr/>
          <p:nvPr/>
        </p:nvSpPr>
        <p:spPr>
          <a:xfrm>
            <a:off x="1534420" y="1319802"/>
            <a:ext cx="1813686" cy="327211"/>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6" name="5-Point Star 75"/>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0" name="Right Brace 79"/>
          <p:cNvSpPr/>
          <p:nvPr/>
        </p:nvSpPr>
        <p:spPr>
          <a:xfrm>
            <a:off x="3377409" y="715541"/>
            <a:ext cx="199524" cy="583343"/>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b="1"/>
          </a:p>
        </p:txBody>
      </p:sp>
      <p:sp>
        <p:nvSpPr>
          <p:cNvPr id="81" name="TextBox 80"/>
          <p:cNvSpPr txBox="1"/>
          <p:nvPr/>
        </p:nvSpPr>
        <p:spPr>
          <a:xfrm>
            <a:off x="3638607" y="831337"/>
            <a:ext cx="580860" cy="325056"/>
          </a:xfrm>
          <a:prstGeom prst="rect">
            <a:avLst/>
          </a:prstGeom>
          <a:noFill/>
        </p:spPr>
        <p:txBody>
          <a:bodyPr wrap="none" lIns="78071" tIns="39036" rIns="78071" bIns="39036" rtlCol="0">
            <a:spAutoFit/>
          </a:bodyPr>
          <a:lstStyle/>
          <a:p>
            <a:r>
              <a:rPr lang="en-US" sz="1600" b="1" dirty="0" smtClean="0">
                <a:solidFill>
                  <a:schemeClr val="bg1"/>
                </a:solidFill>
              </a:rPr>
              <a:t>60 </a:t>
            </a:r>
            <a:r>
              <a:rPr lang="en-US" sz="1600" b="1" dirty="0" err="1" smtClean="0">
                <a:solidFill>
                  <a:schemeClr val="bg1"/>
                </a:solidFill>
              </a:rPr>
              <a:t>ft</a:t>
            </a:r>
            <a:endParaRPr lang="en-US" sz="1600" b="1" dirty="0">
              <a:solidFill>
                <a:schemeClr val="bg1"/>
              </a:solidFill>
            </a:endParaRPr>
          </a:p>
        </p:txBody>
      </p:sp>
      <p:sp>
        <p:nvSpPr>
          <p:cNvPr id="84" name="Oval 83"/>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Oval 84"/>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Oval 85"/>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7" name="Oval 86"/>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8" name="Oval 87"/>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9" name="Oval 88"/>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0" name="Oval 89"/>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1" name="Oval 90"/>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2" name="Oval 91"/>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3" name="Oval 92"/>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4" name="Oval 93"/>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97" name="Right Brace 96"/>
          <p:cNvSpPr/>
          <p:nvPr/>
        </p:nvSpPr>
        <p:spPr>
          <a:xfrm>
            <a:off x="3383806" y="1335052"/>
            <a:ext cx="199524" cy="311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b="1"/>
          </a:p>
        </p:txBody>
      </p:sp>
      <p:sp>
        <p:nvSpPr>
          <p:cNvPr id="98" name="TextBox 97"/>
          <p:cNvSpPr txBox="1"/>
          <p:nvPr/>
        </p:nvSpPr>
        <p:spPr>
          <a:xfrm>
            <a:off x="3553807" y="1354416"/>
            <a:ext cx="696276" cy="325056"/>
          </a:xfrm>
          <a:prstGeom prst="rect">
            <a:avLst/>
          </a:prstGeom>
          <a:noFill/>
        </p:spPr>
        <p:txBody>
          <a:bodyPr wrap="none" lIns="78071" tIns="39036" rIns="78071" bIns="39036" rtlCol="0">
            <a:spAutoFit/>
          </a:bodyPr>
          <a:lstStyle/>
          <a:p>
            <a:pPr algn="ctr"/>
            <a:r>
              <a:rPr lang="en-US" sz="1600" b="1" dirty="0" smtClean="0">
                <a:solidFill>
                  <a:schemeClr val="bg1"/>
                </a:solidFill>
              </a:rPr>
              <a:t>  50 </a:t>
            </a:r>
            <a:r>
              <a:rPr lang="en-US" sz="1600" b="1" dirty="0" err="1" smtClean="0">
                <a:solidFill>
                  <a:schemeClr val="bg1"/>
                </a:solidFill>
              </a:rPr>
              <a:t>ft</a:t>
            </a:r>
            <a:endParaRPr lang="en-US" sz="1600" b="1" dirty="0">
              <a:solidFill>
                <a:schemeClr val="bg1"/>
              </a:solidFill>
            </a:endParaRPr>
          </a:p>
        </p:txBody>
      </p:sp>
      <p:sp>
        <p:nvSpPr>
          <p:cNvPr id="99" name="Rectangle 98"/>
          <p:cNvSpPr/>
          <p:nvPr/>
        </p:nvSpPr>
        <p:spPr>
          <a:xfrm>
            <a:off x="1535937" y="1671504"/>
            <a:ext cx="1813686" cy="257529"/>
          </a:xfrm>
          <a:prstGeom prst="rect">
            <a:avLst/>
          </a:prstGeom>
          <a:pattFill prst="pct20">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0" name="TextBox 99"/>
          <p:cNvSpPr txBox="1"/>
          <p:nvPr/>
        </p:nvSpPr>
        <p:spPr>
          <a:xfrm>
            <a:off x="1804477" y="1651291"/>
            <a:ext cx="1517013" cy="355833"/>
          </a:xfrm>
          <a:prstGeom prst="rect">
            <a:avLst/>
          </a:prstGeom>
          <a:noFill/>
        </p:spPr>
        <p:txBody>
          <a:bodyPr wrap="none" lIns="78071" tIns="39036" rIns="78071" bIns="39036" rtlCol="0">
            <a:spAutoFit/>
          </a:bodyPr>
          <a:lstStyle/>
          <a:p>
            <a:r>
              <a:rPr lang="en-US" b="1" dirty="0" smtClean="0"/>
              <a:t>Lower Layer</a:t>
            </a:r>
            <a:endParaRPr lang="en-US" b="1" dirty="0"/>
          </a:p>
        </p:txBody>
      </p:sp>
      <p:sp>
        <p:nvSpPr>
          <p:cNvPr id="101" name="Right Brace 100"/>
          <p:cNvSpPr/>
          <p:nvPr/>
        </p:nvSpPr>
        <p:spPr>
          <a:xfrm>
            <a:off x="3380579" y="1657290"/>
            <a:ext cx="196354" cy="271742"/>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b="1"/>
          </a:p>
        </p:txBody>
      </p:sp>
      <p:sp>
        <p:nvSpPr>
          <p:cNvPr id="71" name="Rectangle 70"/>
          <p:cNvSpPr/>
          <p:nvPr/>
        </p:nvSpPr>
        <p:spPr>
          <a:xfrm>
            <a:off x="697964" y="2056980"/>
            <a:ext cx="2844088" cy="295957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14" name="Picture 3" descr="C:\Users\Fred Hiterman\Documents\Fred\SEG_12\Potenial Presentations\Page 74.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591" t="9376" r="21414" b="67484"/>
          <a:stretch/>
        </p:blipFill>
        <p:spPr bwMode="auto">
          <a:xfrm>
            <a:off x="982029" y="2334429"/>
            <a:ext cx="2423081" cy="25690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663918" y="2749492"/>
            <a:ext cx="2011606" cy="816598"/>
            <a:chOff x="5130309" y="3568400"/>
            <a:chExt cx="2212767" cy="1059813"/>
          </a:xfrm>
        </p:grpSpPr>
        <p:cxnSp>
          <p:nvCxnSpPr>
            <p:cNvPr id="49" name="Straight Connector 48"/>
            <p:cNvCxnSpPr/>
            <p:nvPr/>
          </p:nvCxnSpPr>
          <p:spPr>
            <a:xfrm>
              <a:off x="5130309" y="3568400"/>
              <a:ext cx="886291" cy="296748"/>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434799" y="3865148"/>
              <a:ext cx="1640845" cy="555151"/>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702231" y="4053313"/>
              <a:ext cx="1640845" cy="574900"/>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325839" y="3703548"/>
              <a:ext cx="886291" cy="323200"/>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1912817" y="1372548"/>
            <a:ext cx="1183589" cy="355833"/>
          </a:xfrm>
          <a:prstGeom prst="rect">
            <a:avLst/>
          </a:prstGeom>
          <a:noFill/>
        </p:spPr>
        <p:txBody>
          <a:bodyPr wrap="none" lIns="78071" tIns="39036" rIns="78071" bIns="39036" rtlCol="0">
            <a:spAutoFit/>
          </a:bodyPr>
          <a:lstStyle/>
          <a:p>
            <a:r>
              <a:rPr lang="en-US" b="1" dirty="0" smtClean="0">
                <a:solidFill>
                  <a:srgbClr val="FFFFFF"/>
                </a:solidFill>
              </a:rPr>
              <a:t>Refractor</a:t>
            </a:r>
            <a:endParaRPr lang="en-US" b="1" dirty="0">
              <a:solidFill>
                <a:srgbClr val="FFFFFF"/>
              </a:solidFill>
            </a:endParaRPr>
          </a:p>
        </p:txBody>
      </p:sp>
      <p:sp>
        <p:nvSpPr>
          <p:cNvPr id="78" name="TextBox 77"/>
          <p:cNvSpPr txBox="1"/>
          <p:nvPr/>
        </p:nvSpPr>
        <p:spPr>
          <a:xfrm>
            <a:off x="1791027" y="924488"/>
            <a:ext cx="1504189" cy="355833"/>
          </a:xfrm>
          <a:prstGeom prst="rect">
            <a:avLst/>
          </a:prstGeom>
          <a:noFill/>
        </p:spPr>
        <p:txBody>
          <a:bodyPr wrap="none" lIns="78071" tIns="39036" rIns="78071" bIns="39036" rtlCol="0">
            <a:spAutoFit/>
          </a:bodyPr>
          <a:lstStyle/>
          <a:p>
            <a:r>
              <a:rPr lang="en-US" b="1" dirty="0" smtClean="0"/>
              <a:t>Upper Layer</a:t>
            </a:r>
            <a:endParaRPr lang="en-US" b="1" dirty="0"/>
          </a:p>
        </p:txBody>
      </p:sp>
      <p:sp>
        <p:nvSpPr>
          <p:cNvPr id="79" name="TextBox 78"/>
          <p:cNvSpPr txBox="1"/>
          <p:nvPr/>
        </p:nvSpPr>
        <p:spPr>
          <a:xfrm>
            <a:off x="4567732" y="780455"/>
            <a:ext cx="4422520" cy="755943"/>
          </a:xfrm>
          <a:prstGeom prst="rect">
            <a:avLst/>
          </a:prstGeom>
          <a:noFill/>
        </p:spPr>
        <p:txBody>
          <a:bodyPr wrap="square" lIns="78071" tIns="39036" rIns="78071" bIns="39036" rtlCol="0">
            <a:spAutoFit/>
          </a:bodyPr>
          <a:lstStyle/>
          <a:p>
            <a:pPr algn="ctr"/>
            <a:r>
              <a:rPr lang="en-US" sz="2400" b="1" dirty="0">
                <a:solidFill>
                  <a:schemeClr val="bg1"/>
                </a:solidFill>
              </a:rPr>
              <a:t>Shingling</a:t>
            </a:r>
          </a:p>
          <a:p>
            <a:pPr algn="ctr"/>
            <a:r>
              <a:rPr lang="en-US" sz="2000" b="1" dirty="0">
                <a:solidFill>
                  <a:srgbClr val="FFFF00"/>
                </a:solidFill>
              </a:rPr>
              <a:t>Thin </a:t>
            </a:r>
            <a:r>
              <a:rPr lang="en-US" sz="2000" b="1" dirty="0" smtClean="0">
                <a:solidFill>
                  <a:srgbClr val="FFFF00"/>
                </a:solidFill>
              </a:rPr>
              <a:t>Layer over Thin </a:t>
            </a:r>
            <a:r>
              <a:rPr lang="en-US" sz="2000" b="1" dirty="0">
                <a:solidFill>
                  <a:srgbClr val="FFFF00"/>
                </a:solidFill>
              </a:rPr>
              <a:t>Refractor</a:t>
            </a:r>
          </a:p>
        </p:txBody>
      </p:sp>
      <p:sp>
        <p:nvSpPr>
          <p:cNvPr id="96" name="TextBox 95"/>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103" name="Text Box 2"/>
          <p:cNvSpPr txBox="1">
            <a:spLocks noChangeArrowheads="1"/>
          </p:cNvSpPr>
          <p:nvPr/>
        </p:nvSpPr>
        <p:spPr bwMode="auto">
          <a:xfrm>
            <a:off x="2297791" y="0"/>
            <a:ext cx="4502446"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Refractor Thickness Variation</a:t>
            </a:r>
          </a:p>
        </p:txBody>
      </p:sp>
      <p:grpSp>
        <p:nvGrpSpPr>
          <p:cNvPr id="105" name="Group 104"/>
          <p:cNvGrpSpPr/>
          <p:nvPr/>
        </p:nvGrpSpPr>
        <p:grpSpPr>
          <a:xfrm>
            <a:off x="3626132" y="1579050"/>
            <a:ext cx="787396" cy="491965"/>
            <a:chOff x="3988745" y="2049353"/>
            <a:chExt cx="866136" cy="638491"/>
          </a:xfrm>
        </p:grpSpPr>
        <p:sp>
          <p:nvSpPr>
            <p:cNvPr id="106" name="TextBox 105"/>
            <p:cNvSpPr txBox="1"/>
            <p:nvPr/>
          </p:nvSpPr>
          <p:spPr>
            <a:xfrm>
              <a:off x="4058908" y="2049353"/>
              <a:ext cx="629853" cy="439388"/>
            </a:xfrm>
            <a:prstGeom prst="rect">
              <a:avLst/>
            </a:prstGeom>
            <a:noFill/>
          </p:spPr>
          <p:txBody>
            <a:bodyPr wrap="none" rtlCol="0">
              <a:spAutoFit/>
            </a:bodyPr>
            <a:lstStyle/>
            <a:p>
              <a:pPr algn="ctr"/>
              <a:r>
                <a:rPr lang="en-US" sz="1600" b="1" dirty="0" smtClean="0">
                  <a:solidFill>
                    <a:schemeClr val="bg1"/>
                  </a:solidFill>
                </a:rPr>
                <a:t>Half</a:t>
              </a:r>
            </a:p>
          </p:txBody>
        </p:sp>
        <p:sp>
          <p:nvSpPr>
            <p:cNvPr id="107" name="TextBox 106"/>
            <p:cNvSpPr txBox="1"/>
            <p:nvPr/>
          </p:nvSpPr>
          <p:spPr>
            <a:xfrm>
              <a:off x="3988745" y="2248456"/>
              <a:ext cx="866136" cy="439388"/>
            </a:xfrm>
            <a:prstGeom prst="rect">
              <a:avLst/>
            </a:prstGeom>
            <a:noFill/>
          </p:spPr>
          <p:txBody>
            <a:bodyPr wrap="none" rtlCol="0">
              <a:spAutoFit/>
            </a:bodyPr>
            <a:lstStyle/>
            <a:p>
              <a:pPr algn="ctr"/>
              <a:r>
                <a:rPr lang="en-US" sz="1600" b="1" dirty="0" smtClean="0">
                  <a:solidFill>
                    <a:schemeClr val="bg1"/>
                  </a:solidFill>
                </a:rPr>
                <a:t>Space</a:t>
              </a:r>
              <a:endParaRPr lang="en-US" sz="1600" b="1" dirty="0">
                <a:solidFill>
                  <a:schemeClr val="bg1"/>
                </a:solidFill>
              </a:endParaRPr>
            </a:p>
          </p:txBody>
        </p:sp>
      </p:grpSp>
      <p:cxnSp>
        <p:nvCxnSpPr>
          <p:cNvPr id="111" name="Straight Connector 110"/>
          <p:cNvCxnSpPr/>
          <p:nvPr/>
        </p:nvCxnSpPr>
        <p:spPr>
          <a:xfrm>
            <a:off x="4024603" y="2373513"/>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023255" y="2372165"/>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021907" y="2378908"/>
            <a:ext cx="4065959" cy="2502629"/>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020559" y="2369468"/>
            <a:ext cx="2772581" cy="25363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4025891" y="2355313"/>
            <a:ext cx="4074607" cy="2562330"/>
          </a:xfrm>
          <a:custGeom>
            <a:avLst/>
            <a:gdLst>
              <a:gd name="connsiteX0" fmla="*/ 2773345 w 4104752"/>
              <a:gd name="connsiteY0" fmla="*/ 2567354 h 2567354"/>
              <a:gd name="connsiteX1" fmla="*/ 0 w 4104752"/>
              <a:gd name="connsiteY1" fmla="*/ 0 h 2567354"/>
              <a:gd name="connsiteX2" fmla="*/ 4104752 w 4104752"/>
              <a:gd name="connsiteY2" fmla="*/ 2552282 h 2567354"/>
              <a:gd name="connsiteX3" fmla="*/ 2773345 w 4104752"/>
              <a:gd name="connsiteY3" fmla="*/ 2567354 h 2567354"/>
              <a:gd name="connsiteX0" fmla="*/ 2783394 w 4104752"/>
              <a:gd name="connsiteY0" fmla="*/ 2562330 h 2562330"/>
              <a:gd name="connsiteX1" fmla="*/ 0 w 4104752"/>
              <a:gd name="connsiteY1" fmla="*/ 0 h 2562330"/>
              <a:gd name="connsiteX2" fmla="*/ 4104752 w 4104752"/>
              <a:gd name="connsiteY2" fmla="*/ 2552282 h 2562330"/>
              <a:gd name="connsiteX3" fmla="*/ 2783394 w 4104752"/>
              <a:gd name="connsiteY3" fmla="*/ 2562330 h 2562330"/>
              <a:gd name="connsiteX0" fmla="*/ 2783394 w 4074607"/>
              <a:gd name="connsiteY0" fmla="*/ 2562330 h 2562330"/>
              <a:gd name="connsiteX1" fmla="*/ 0 w 4074607"/>
              <a:gd name="connsiteY1" fmla="*/ 0 h 2562330"/>
              <a:gd name="connsiteX2" fmla="*/ 4074607 w 4074607"/>
              <a:gd name="connsiteY2" fmla="*/ 2552282 h 2562330"/>
              <a:gd name="connsiteX3" fmla="*/ 2783394 w 4074607"/>
              <a:gd name="connsiteY3" fmla="*/ 2562330 h 2562330"/>
            </a:gdLst>
            <a:ahLst/>
            <a:cxnLst>
              <a:cxn ang="0">
                <a:pos x="connsiteX0" y="connsiteY0"/>
              </a:cxn>
              <a:cxn ang="0">
                <a:pos x="connsiteX1" y="connsiteY1"/>
              </a:cxn>
              <a:cxn ang="0">
                <a:pos x="connsiteX2" y="connsiteY2"/>
              </a:cxn>
              <a:cxn ang="0">
                <a:pos x="connsiteX3" y="connsiteY3"/>
              </a:cxn>
            </a:cxnLst>
            <a:rect l="l" t="t" r="r" b="b"/>
            <a:pathLst>
              <a:path w="4074607" h="2562330">
                <a:moveTo>
                  <a:pt x="2783394" y="2562330"/>
                </a:moveTo>
                <a:lnTo>
                  <a:pt x="0" y="0"/>
                </a:lnTo>
                <a:lnTo>
                  <a:pt x="4074607" y="2552282"/>
                </a:lnTo>
                <a:lnTo>
                  <a:pt x="2783394" y="2562330"/>
                </a:lnTo>
                <a:close/>
              </a:path>
            </a:pathLst>
          </a:custGeom>
          <a:solidFill>
            <a:srgbClr val="0000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4041848" y="2373006"/>
            <a:ext cx="4054110" cy="2532807"/>
          </a:xfrm>
          <a:custGeom>
            <a:avLst/>
            <a:gdLst>
              <a:gd name="connsiteX0" fmla="*/ 3884177 w 4054110"/>
              <a:gd name="connsiteY0" fmla="*/ 2524715 h 2532807"/>
              <a:gd name="connsiteX1" fmla="*/ 0 w 4054110"/>
              <a:gd name="connsiteY1" fmla="*/ 0 h 2532807"/>
              <a:gd name="connsiteX2" fmla="*/ 4046018 w 4054110"/>
              <a:gd name="connsiteY2" fmla="*/ 1658868 h 2532807"/>
              <a:gd name="connsiteX3" fmla="*/ 4054110 w 4054110"/>
              <a:gd name="connsiteY3" fmla="*/ 2532807 h 2532807"/>
              <a:gd name="connsiteX4" fmla="*/ 3884177 w 4054110"/>
              <a:gd name="connsiteY4" fmla="*/ 2524715 h 2532807"/>
              <a:gd name="connsiteX0" fmla="*/ 4054110 w 4054110"/>
              <a:gd name="connsiteY0" fmla="*/ 2532807 h 2532807"/>
              <a:gd name="connsiteX1" fmla="*/ 0 w 4054110"/>
              <a:gd name="connsiteY1" fmla="*/ 0 h 2532807"/>
              <a:gd name="connsiteX2" fmla="*/ 4046018 w 4054110"/>
              <a:gd name="connsiteY2" fmla="*/ 1658868 h 2532807"/>
              <a:gd name="connsiteX3" fmla="*/ 4054110 w 4054110"/>
              <a:gd name="connsiteY3" fmla="*/ 2532807 h 2532807"/>
            </a:gdLst>
            <a:ahLst/>
            <a:cxnLst>
              <a:cxn ang="0">
                <a:pos x="connsiteX0" y="connsiteY0"/>
              </a:cxn>
              <a:cxn ang="0">
                <a:pos x="connsiteX1" y="connsiteY1"/>
              </a:cxn>
              <a:cxn ang="0">
                <a:pos x="connsiteX2" y="connsiteY2"/>
              </a:cxn>
              <a:cxn ang="0">
                <a:pos x="connsiteX3" y="connsiteY3"/>
              </a:cxn>
            </a:cxnLst>
            <a:rect l="l" t="t" r="r" b="b"/>
            <a:pathLst>
              <a:path w="4054110" h="2532807">
                <a:moveTo>
                  <a:pt x="4054110" y="2532807"/>
                </a:moveTo>
                <a:lnTo>
                  <a:pt x="0" y="0"/>
                </a:lnTo>
                <a:lnTo>
                  <a:pt x="4046018" y="1658868"/>
                </a:lnTo>
                <a:cubicBezTo>
                  <a:pt x="4048715" y="1950181"/>
                  <a:pt x="4051413" y="2241494"/>
                  <a:pt x="4054110" y="2532807"/>
                </a:cubicBezTo>
                <a:close/>
              </a:path>
            </a:pathLst>
          </a:custGeom>
          <a:solidFill>
            <a:srgbClr val="FF9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657640" y="4866501"/>
            <a:ext cx="506870" cy="276999"/>
          </a:xfrm>
          <a:prstGeom prst="rect">
            <a:avLst/>
          </a:prstGeom>
          <a:noFill/>
        </p:spPr>
        <p:txBody>
          <a:bodyPr wrap="none" rtlCol="0">
            <a:spAutoFit/>
          </a:bodyPr>
          <a:lstStyle/>
          <a:p>
            <a:r>
              <a:rPr lang="en-US" sz="1200" b="1" dirty="0" err="1" smtClean="0">
                <a:solidFill>
                  <a:srgbClr val="FF0000"/>
                </a:solidFill>
              </a:rPr>
              <a:t>P</a:t>
            </a:r>
            <a:r>
              <a:rPr lang="en-US" sz="1200" b="1" baseline="-25000" dirty="0" err="1" smtClean="0">
                <a:solidFill>
                  <a:srgbClr val="FF0000"/>
                </a:solidFill>
              </a:rPr>
              <a:t>Crit</a:t>
            </a:r>
            <a:r>
              <a:rPr lang="en-US" sz="1200" b="1" dirty="0" smtClean="0">
                <a:solidFill>
                  <a:srgbClr val="FF0000"/>
                </a:solidFill>
              </a:rPr>
              <a:t> </a:t>
            </a:r>
            <a:endParaRPr lang="en-US" sz="1200" b="1" dirty="0">
              <a:solidFill>
                <a:srgbClr val="FF0000"/>
              </a:solidFill>
            </a:endParaRPr>
          </a:p>
        </p:txBody>
      </p:sp>
      <p:sp>
        <p:nvSpPr>
          <p:cNvPr id="129" name="TextBox 128"/>
          <p:cNvSpPr txBox="1"/>
          <p:nvPr/>
        </p:nvSpPr>
        <p:spPr>
          <a:xfrm>
            <a:off x="8021781" y="3921925"/>
            <a:ext cx="388248"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 </a:t>
            </a:r>
            <a:endParaRPr lang="en-US" sz="1200" b="1" dirty="0">
              <a:solidFill>
                <a:srgbClr val="FF0000"/>
              </a:solidFill>
            </a:endParaRPr>
          </a:p>
        </p:txBody>
      </p:sp>
      <p:sp>
        <p:nvSpPr>
          <p:cNvPr id="130" name="TextBox 129"/>
          <p:cNvSpPr txBox="1"/>
          <p:nvPr/>
        </p:nvSpPr>
        <p:spPr>
          <a:xfrm>
            <a:off x="8021781" y="4745963"/>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smtClean="0">
                <a:solidFill>
                  <a:srgbClr val="0000FF"/>
                </a:solidFill>
              </a:rPr>
              <a:t>2</a:t>
            </a:r>
            <a:r>
              <a:rPr lang="en-US" sz="1200" b="1" dirty="0" smtClean="0">
                <a:solidFill>
                  <a:srgbClr val="0000FF"/>
                </a:solidFill>
              </a:rPr>
              <a:t> </a:t>
            </a:r>
            <a:endParaRPr lang="en-US" sz="1200" b="1" dirty="0">
              <a:solidFill>
                <a:srgbClr val="0000FF"/>
              </a:solidFill>
            </a:endParaRPr>
          </a:p>
        </p:txBody>
      </p:sp>
      <p:sp>
        <p:nvSpPr>
          <p:cNvPr id="131" name="TextBox 130"/>
          <p:cNvSpPr txBox="1"/>
          <p:nvPr/>
        </p:nvSpPr>
        <p:spPr>
          <a:xfrm>
            <a:off x="6717615" y="4866501"/>
            <a:ext cx="396262" cy="276999"/>
          </a:xfrm>
          <a:prstGeom prst="rect">
            <a:avLst/>
          </a:prstGeom>
          <a:noFill/>
        </p:spPr>
        <p:txBody>
          <a:bodyPr wrap="none" rtlCol="0">
            <a:spAutoFit/>
          </a:bodyPr>
          <a:lstStyle/>
          <a:p>
            <a:r>
              <a:rPr lang="en-US" sz="1200" b="1" dirty="0" smtClean="0">
                <a:solidFill>
                  <a:srgbClr val="0000FF"/>
                </a:solidFill>
              </a:rPr>
              <a:t>R</a:t>
            </a:r>
            <a:r>
              <a:rPr lang="en-US" sz="1200" b="1" baseline="-25000" dirty="0">
                <a:solidFill>
                  <a:srgbClr val="0000FF"/>
                </a:solidFill>
              </a:rPr>
              <a:t>1</a:t>
            </a:r>
            <a:r>
              <a:rPr lang="en-US" sz="1200" b="1" dirty="0" smtClean="0">
                <a:solidFill>
                  <a:srgbClr val="0000FF"/>
                </a:solidFill>
              </a:rPr>
              <a:t> </a:t>
            </a:r>
            <a:endParaRPr lang="en-US" sz="1200" b="1" dirty="0">
              <a:solidFill>
                <a:srgbClr val="0000FF"/>
              </a:solidFill>
            </a:endParaRPr>
          </a:p>
        </p:txBody>
      </p:sp>
      <p:cxnSp>
        <p:nvCxnSpPr>
          <p:cNvPr id="133" name="Straight Connector 132"/>
          <p:cNvCxnSpPr/>
          <p:nvPr/>
        </p:nvCxnSpPr>
        <p:spPr>
          <a:xfrm>
            <a:off x="4033757" y="2364914"/>
            <a:ext cx="4062201" cy="1051965"/>
          </a:xfrm>
          <a:prstGeom prst="line">
            <a:avLst/>
          </a:prstGeom>
          <a:ln w="19050">
            <a:solidFill>
              <a:srgbClr val="CC00CC"/>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8021781" y="3302298"/>
            <a:ext cx="344966" cy="276999"/>
          </a:xfrm>
          <a:prstGeom prst="rect">
            <a:avLst/>
          </a:prstGeom>
          <a:noFill/>
        </p:spPr>
        <p:txBody>
          <a:bodyPr wrap="none" rtlCol="0">
            <a:spAutoFit/>
          </a:bodyPr>
          <a:lstStyle/>
          <a:p>
            <a:r>
              <a:rPr lang="en-US" sz="1200" b="1" dirty="0" smtClean="0">
                <a:solidFill>
                  <a:srgbClr val="CC00CC"/>
                </a:solidFill>
              </a:rPr>
              <a:t>P</a:t>
            </a:r>
            <a:r>
              <a:rPr lang="en-US" sz="1200" b="1" baseline="-25000" dirty="0" smtClean="0">
                <a:solidFill>
                  <a:srgbClr val="CC00CC"/>
                </a:solidFill>
              </a:rPr>
              <a:t>2</a:t>
            </a:r>
            <a:endParaRPr lang="en-US" sz="1200" b="1" baseline="-25000" dirty="0">
              <a:solidFill>
                <a:srgbClr val="CC00CC"/>
              </a:solidFill>
            </a:endParaRPr>
          </a:p>
        </p:txBody>
      </p:sp>
      <p:cxnSp>
        <p:nvCxnSpPr>
          <p:cNvPr id="135" name="Straight Connector 134"/>
          <p:cNvCxnSpPr/>
          <p:nvPr/>
        </p:nvCxnSpPr>
        <p:spPr>
          <a:xfrm>
            <a:off x="4005047" y="2363437"/>
            <a:ext cx="1924216" cy="255236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764784" y="4866501"/>
            <a:ext cx="569387"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CRIT</a:t>
            </a:r>
            <a:r>
              <a:rPr lang="en-US" sz="1200" b="1" dirty="0" smtClean="0">
                <a:solidFill>
                  <a:srgbClr val="0000FF"/>
                </a:solidFill>
              </a:rPr>
              <a:t> </a:t>
            </a:r>
            <a:endParaRPr lang="en-US" sz="1200" b="1" dirty="0">
              <a:solidFill>
                <a:srgbClr val="0000FF"/>
              </a:solidFill>
            </a:endParaRPr>
          </a:p>
        </p:txBody>
      </p:sp>
      <p:grpSp>
        <p:nvGrpSpPr>
          <p:cNvPr id="137" name="Group 136"/>
          <p:cNvGrpSpPr/>
          <p:nvPr/>
        </p:nvGrpSpPr>
        <p:grpSpPr>
          <a:xfrm>
            <a:off x="4879491" y="2031101"/>
            <a:ext cx="2280605" cy="253916"/>
            <a:chOff x="3406747" y="2031101"/>
            <a:chExt cx="2280605" cy="253916"/>
          </a:xfrm>
        </p:grpSpPr>
        <p:sp>
          <p:nvSpPr>
            <p:cNvPr id="138" name="TextBox 137"/>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39" name="Straight Connector 138"/>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1181160" y="2588278"/>
            <a:ext cx="2239973" cy="1001994"/>
            <a:chOff x="5843521" y="1295876"/>
            <a:chExt cx="2239973" cy="1001994"/>
          </a:xfrm>
        </p:grpSpPr>
        <p:cxnSp>
          <p:nvCxnSpPr>
            <p:cNvPr id="143" name="Straight Connector 142"/>
            <p:cNvCxnSpPr/>
            <p:nvPr/>
          </p:nvCxnSpPr>
          <p:spPr>
            <a:xfrm>
              <a:off x="6342589" y="1553784"/>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756247" y="1756426"/>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049324" y="1893753"/>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00688" y="2111976"/>
              <a:ext cx="582806" cy="1858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38273" y="1439903"/>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843521" y="1295876"/>
              <a:ext cx="1022447" cy="3321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a:off x="4023289" y="2376403"/>
            <a:ext cx="2953593" cy="2551647"/>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908102" y="4884935"/>
            <a:ext cx="396262" cy="276999"/>
          </a:xfrm>
          <a:prstGeom prst="rect">
            <a:avLst/>
          </a:prstGeom>
          <a:noFill/>
        </p:spPr>
        <p:txBody>
          <a:bodyPr wrap="none" rtlCol="0">
            <a:spAutoFit/>
          </a:bodyPr>
          <a:lstStyle/>
          <a:p>
            <a:r>
              <a:rPr lang="en-US" sz="1200" b="1" dirty="0" smtClean="0">
                <a:solidFill>
                  <a:srgbClr val="0000FF"/>
                </a:solidFill>
              </a:rPr>
              <a:t>S</a:t>
            </a:r>
            <a:r>
              <a:rPr lang="en-US" sz="1200" b="1" baseline="-25000" dirty="0" smtClean="0">
                <a:solidFill>
                  <a:srgbClr val="0000FF"/>
                </a:solidFill>
              </a:rPr>
              <a:t>1</a:t>
            </a:r>
            <a:r>
              <a:rPr lang="en-US" sz="1200" b="1" dirty="0" smtClean="0">
                <a:solidFill>
                  <a:srgbClr val="0000FF"/>
                </a:solidFill>
              </a:rPr>
              <a:t> </a:t>
            </a:r>
            <a:endParaRPr lang="en-US" sz="1200" b="1" dirty="0">
              <a:solidFill>
                <a:srgbClr val="0000FF"/>
              </a:solidFill>
            </a:endParaRPr>
          </a:p>
        </p:txBody>
      </p:sp>
      <p:sp>
        <p:nvSpPr>
          <p:cNvPr id="2" name="TextBox 1"/>
          <p:cNvSpPr txBox="1"/>
          <p:nvPr/>
        </p:nvSpPr>
        <p:spPr>
          <a:xfrm>
            <a:off x="149629" y="3690852"/>
            <a:ext cx="5698996" cy="1384995"/>
          </a:xfrm>
          <a:prstGeom prst="rect">
            <a:avLst/>
          </a:prstGeom>
          <a:solidFill>
            <a:srgbClr val="FFFFCC"/>
          </a:solidFill>
          <a:ln w="28575">
            <a:solidFill>
              <a:schemeClr val="tx1"/>
            </a:solidFill>
          </a:ln>
        </p:spPr>
        <p:txBody>
          <a:bodyPr wrap="none" rtlCol="0">
            <a:spAutoFit/>
          </a:bodyPr>
          <a:lstStyle/>
          <a:p>
            <a:r>
              <a:rPr lang="en-US" sz="1400" b="1" i="1" dirty="0" smtClean="0"/>
              <a:t>Shingling  </a:t>
            </a:r>
          </a:p>
          <a:p>
            <a:pPr marL="285750" indent="-285750">
              <a:buFont typeface="Arial" panose="020B0604020202020204" pitchFamily="34" charset="0"/>
              <a:buChar char="•"/>
            </a:pPr>
            <a:r>
              <a:rPr lang="en-US" sz="1400" dirty="0" smtClean="0"/>
              <a:t>n</a:t>
            </a:r>
            <a:r>
              <a:rPr lang="en-US" sz="1400" baseline="30000" dirty="0" smtClean="0"/>
              <a:t>th</a:t>
            </a:r>
            <a:r>
              <a:rPr lang="en-US" sz="1400" dirty="0" smtClean="0"/>
              <a:t> Critical-angle reflection (amplitude =1) generates head wave</a:t>
            </a:r>
          </a:p>
          <a:p>
            <a:pPr marL="285750" indent="-285750">
              <a:buFont typeface="Arial" panose="020B0604020202020204" pitchFamily="34" charset="0"/>
              <a:buChar char="•"/>
            </a:pPr>
            <a:r>
              <a:rPr lang="en-US" sz="1400" dirty="0" smtClean="0"/>
              <a:t>n</a:t>
            </a:r>
            <a:r>
              <a:rPr lang="en-US" sz="1400" baseline="30000" dirty="0" smtClean="0"/>
              <a:t>th  </a:t>
            </a:r>
            <a:r>
              <a:rPr lang="en-US" sz="1400" dirty="0" smtClean="0"/>
              <a:t>Head wave loses amplitude due to thin refractor layer</a:t>
            </a:r>
          </a:p>
          <a:p>
            <a:pPr marL="285750" indent="-285750">
              <a:buFont typeface="Arial" panose="020B0604020202020204" pitchFamily="34" charset="0"/>
              <a:buChar char="•"/>
            </a:pPr>
            <a:r>
              <a:rPr lang="en-US" sz="1400" dirty="0" smtClean="0"/>
              <a:t>n</a:t>
            </a:r>
            <a:r>
              <a:rPr lang="en-US" sz="1400" baseline="30000" dirty="0" smtClean="0"/>
              <a:t>th </a:t>
            </a:r>
            <a:r>
              <a:rPr lang="en-US" sz="1400" dirty="0" smtClean="0"/>
              <a:t>+1 Critical-angle reflection (amplitude =1) generates head wave</a:t>
            </a:r>
          </a:p>
          <a:p>
            <a:pPr marL="285750" indent="-285750">
              <a:buFont typeface="Arial" panose="020B0604020202020204" pitchFamily="34" charset="0"/>
              <a:buChar char="•"/>
            </a:pPr>
            <a:r>
              <a:rPr lang="en-US" sz="1400" dirty="0"/>
              <a:t>n</a:t>
            </a:r>
            <a:r>
              <a:rPr lang="en-US" sz="1400" baseline="30000" dirty="0" smtClean="0"/>
              <a:t>th</a:t>
            </a:r>
            <a:r>
              <a:rPr lang="en-US" sz="1400" dirty="0" smtClean="0"/>
              <a:t> + 1 Head </a:t>
            </a:r>
            <a:r>
              <a:rPr lang="en-US" sz="1400" dirty="0"/>
              <a:t>wave loses amplitude due to thin refractor layer</a:t>
            </a:r>
          </a:p>
          <a:p>
            <a:pPr marL="285750" indent="-285750">
              <a:buFont typeface="Arial" panose="020B0604020202020204" pitchFamily="34" charset="0"/>
              <a:buChar char="•"/>
            </a:pPr>
            <a:r>
              <a:rPr lang="en-US" sz="1400" dirty="0" smtClean="0"/>
              <a:t>Repeat</a:t>
            </a:r>
            <a:endParaRPr lang="en-US" sz="1400" dirty="0"/>
          </a:p>
        </p:txBody>
      </p:sp>
    </p:spTree>
    <p:extLst>
      <p:ext uri="{BB962C8B-B14F-4D97-AF65-F5344CB8AC3E}">
        <p14:creationId xmlns:p14="http://schemas.microsoft.com/office/powerpoint/2010/main" val="46940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 name="Text Box 2"/>
          <p:cNvSpPr txBox="1">
            <a:spLocks noChangeArrowheads="1"/>
          </p:cNvSpPr>
          <p:nvPr/>
        </p:nvSpPr>
        <p:spPr bwMode="auto">
          <a:xfrm>
            <a:off x="452670" y="5442"/>
            <a:ext cx="8299319"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a:r>
              <a:rPr lang="en-US" b="1" dirty="0">
                <a:solidFill>
                  <a:schemeClr val="bg1"/>
                </a:solidFill>
              </a:rPr>
              <a:t>Summary: </a:t>
            </a:r>
            <a:r>
              <a:rPr lang="en-US" b="1" dirty="0" smtClean="0">
                <a:solidFill>
                  <a:schemeClr val="bg1"/>
                </a:solidFill>
              </a:rPr>
              <a:t>Reflectivity Modeling of Near-Surface Events</a:t>
            </a:r>
            <a:endParaRPr lang="en-US" b="1" dirty="0">
              <a:solidFill>
                <a:schemeClr val="bg1"/>
              </a:solidFill>
            </a:endParaRPr>
          </a:p>
        </p:txBody>
      </p:sp>
      <p:sp>
        <p:nvSpPr>
          <p:cNvPr id="4" name="TextBox 3"/>
          <p:cNvSpPr txBox="1"/>
          <p:nvPr/>
        </p:nvSpPr>
        <p:spPr>
          <a:xfrm>
            <a:off x="1790042" y="572422"/>
            <a:ext cx="6212770" cy="1617717"/>
          </a:xfrm>
          <a:prstGeom prst="rect">
            <a:avLst/>
          </a:prstGeom>
          <a:noFill/>
        </p:spPr>
        <p:txBody>
          <a:bodyPr wrap="square" lIns="78071" tIns="39036" rIns="78071" bIns="39036" rtlCol="0">
            <a:spAutoFit/>
          </a:bodyPr>
          <a:lstStyle/>
          <a:p>
            <a:r>
              <a:rPr lang="en-US" sz="2000" b="1" dirty="0">
                <a:solidFill>
                  <a:srgbClr val="FFFF00"/>
                </a:solidFill>
              </a:rPr>
              <a:t>Velocity asymptotes </a:t>
            </a:r>
            <a:r>
              <a:rPr lang="en-US" sz="2000" b="1" dirty="0" smtClean="0">
                <a:solidFill>
                  <a:srgbClr val="FFFF00"/>
                </a:solidFill>
              </a:rPr>
              <a:t>“quantify” </a:t>
            </a:r>
            <a:r>
              <a:rPr lang="en-US" sz="2000" b="1" dirty="0">
                <a:solidFill>
                  <a:srgbClr val="FFFF00"/>
                </a:solidFill>
              </a:rPr>
              <a:t>event cones</a:t>
            </a:r>
          </a:p>
          <a:p>
            <a:pPr marL="1951787" lvl="4" indent="-390357">
              <a:buFont typeface="Arial" pitchFamily="34" charset="0"/>
              <a:buChar char="•"/>
            </a:pPr>
            <a:r>
              <a:rPr lang="en-US" sz="2000" b="1" dirty="0" smtClean="0">
                <a:solidFill>
                  <a:schemeClr val="bg1"/>
                </a:solidFill>
              </a:rPr>
              <a:t>Guided S-waves</a:t>
            </a:r>
            <a:endParaRPr lang="en-US" sz="2000" b="1" dirty="0">
              <a:solidFill>
                <a:schemeClr val="bg1"/>
              </a:solidFill>
            </a:endParaRPr>
          </a:p>
          <a:p>
            <a:pPr marL="1951787" lvl="4" indent="-390357">
              <a:buFont typeface="Arial" pitchFamily="34" charset="0"/>
              <a:buChar char="•"/>
            </a:pPr>
            <a:r>
              <a:rPr lang="en-US" sz="2000" b="1" dirty="0" smtClean="0">
                <a:solidFill>
                  <a:schemeClr val="bg1"/>
                </a:solidFill>
              </a:rPr>
              <a:t>Rayleigh waves</a:t>
            </a:r>
            <a:endParaRPr lang="en-US" sz="2000" b="1" dirty="0">
              <a:solidFill>
                <a:schemeClr val="bg1"/>
              </a:solidFill>
            </a:endParaRPr>
          </a:p>
          <a:p>
            <a:pPr marL="1951787" lvl="4" indent="-390357">
              <a:buFont typeface="Arial" pitchFamily="34" charset="0"/>
              <a:buChar char="•"/>
            </a:pPr>
            <a:r>
              <a:rPr lang="en-US" sz="2000" b="1" dirty="0" smtClean="0">
                <a:solidFill>
                  <a:schemeClr val="bg1"/>
                </a:solidFill>
              </a:rPr>
              <a:t>Guided P-waves</a:t>
            </a:r>
            <a:endParaRPr lang="en-US" sz="2000" b="1" dirty="0">
              <a:solidFill>
                <a:schemeClr val="bg1"/>
              </a:solidFill>
            </a:endParaRPr>
          </a:p>
          <a:p>
            <a:pPr marL="1951787" lvl="4" indent="-390357">
              <a:buFont typeface="Arial" pitchFamily="34" charset="0"/>
              <a:buChar char="•"/>
            </a:pPr>
            <a:r>
              <a:rPr lang="en-US" sz="2000" b="1" dirty="0" smtClean="0">
                <a:solidFill>
                  <a:schemeClr val="bg1"/>
                </a:solidFill>
              </a:rPr>
              <a:t>Refraction arrivals </a:t>
            </a:r>
            <a:endParaRPr lang="en-US" sz="2000" b="1" dirty="0">
              <a:solidFill>
                <a:schemeClr val="bg1"/>
              </a:solidFill>
            </a:endParaRPr>
          </a:p>
        </p:txBody>
      </p:sp>
      <p:sp>
        <p:nvSpPr>
          <p:cNvPr id="5" name="TextBox 4"/>
          <p:cNvSpPr txBox="1"/>
          <p:nvPr/>
        </p:nvSpPr>
        <p:spPr>
          <a:xfrm>
            <a:off x="1069714" y="2443670"/>
            <a:ext cx="7063224" cy="1617717"/>
          </a:xfrm>
          <a:prstGeom prst="rect">
            <a:avLst/>
          </a:prstGeom>
          <a:noFill/>
        </p:spPr>
        <p:txBody>
          <a:bodyPr wrap="square" lIns="78071" tIns="39036" rIns="78071" bIns="39036" rtlCol="0">
            <a:spAutoFit/>
          </a:bodyPr>
          <a:lstStyle/>
          <a:p>
            <a:r>
              <a:rPr lang="en-US" sz="2000" b="1" dirty="0">
                <a:solidFill>
                  <a:srgbClr val="FFFF00"/>
                </a:solidFill>
              </a:rPr>
              <a:t>       Shingling and </a:t>
            </a:r>
            <a:r>
              <a:rPr lang="en-US" sz="2000" b="1" dirty="0" smtClean="0">
                <a:solidFill>
                  <a:srgbClr val="FFFF00"/>
                </a:solidFill>
              </a:rPr>
              <a:t>multiple refractions “quantified” by</a:t>
            </a:r>
            <a:endParaRPr lang="en-US" sz="2000" b="1" dirty="0">
              <a:solidFill>
                <a:srgbClr val="FFFF00"/>
              </a:solidFill>
            </a:endParaRPr>
          </a:p>
          <a:p>
            <a:pPr marL="1123615" lvl="2" indent="-342900">
              <a:buFont typeface="Arial" panose="020B0604020202020204" pitchFamily="34" charset="0"/>
              <a:buChar char="•"/>
            </a:pPr>
            <a:r>
              <a:rPr lang="en-US" sz="2000" b="1" dirty="0" smtClean="0">
                <a:solidFill>
                  <a:schemeClr val="bg1"/>
                </a:solidFill>
              </a:rPr>
              <a:t>P-wave and S-wave velocities           </a:t>
            </a:r>
          </a:p>
          <a:p>
            <a:pPr marL="1123615" lvl="2" indent="-342900">
              <a:buFont typeface="Arial" panose="020B0604020202020204" pitchFamily="34" charset="0"/>
              <a:buChar char="•"/>
            </a:pPr>
            <a:r>
              <a:rPr lang="en-US" sz="2000" b="1" dirty="0" smtClean="0">
                <a:solidFill>
                  <a:schemeClr val="bg1"/>
                </a:solidFill>
              </a:rPr>
              <a:t>Thickness of upper </a:t>
            </a:r>
            <a:r>
              <a:rPr lang="en-US" sz="2000" b="1" dirty="0">
                <a:solidFill>
                  <a:schemeClr val="bg1"/>
                </a:solidFill>
              </a:rPr>
              <a:t>layer and </a:t>
            </a:r>
            <a:r>
              <a:rPr lang="en-US" sz="2000" b="1" dirty="0" smtClean="0">
                <a:solidFill>
                  <a:schemeClr val="bg1"/>
                </a:solidFill>
              </a:rPr>
              <a:t>refractor</a:t>
            </a:r>
            <a:endParaRPr lang="en-US" sz="2000" b="1" dirty="0">
              <a:solidFill>
                <a:schemeClr val="bg1"/>
              </a:solidFill>
            </a:endParaRPr>
          </a:p>
          <a:p>
            <a:endParaRPr lang="en-US" sz="2000" b="1" dirty="0">
              <a:solidFill>
                <a:schemeClr val="bg1"/>
              </a:solidFill>
            </a:endParaRPr>
          </a:p>
          <a:p>
            <a:r>
              <a:rPr lang="en-US" sz="2000" b="1" dirty="0">
                <a:solidFill>
                  <a:srgbClr val="FFFF00"/>
                </a:solidFill>
              </a:rPr>
              <a:t>             </a:t>
            </a:r>
            <a:endParaRPr lang="en-US" sz="2000" b="1" dirty="0">
              <a:solidFill>
                <a:schemeClr val="bg1"/>
              </a:solidFill>
            </a:endParaRPr>
          </a:p>
        </p:txBody>
      </p:sp>
      <p:sp>
        <p:nvSpPr>
          <p:cNvPr id="6" name="TextBox 5"/>
          <p:cNvSpPr txBox="1"/>
          <p:nvPr/>
        </p:nvSpPr>
        <p:spPr>
          <a:xfrm>
            <a:off x="750819" y="3817855"/>
            <a:ext cx="7696338" cy="707886"/>
          </a:xfrm>
          <a:prstGeom prst="rect">
            <a:avLst/>
          </a:prstGeom>
          <a:noFill/>
        </p:spPr>
        <p:txBody>
          <a:bodyPr wrap="none" rtlCol="0">
            <a:spAutoFit/>
          </a:bodyPr>
          <a:lstStyle/>
          <a:p>
            <a:pPr algn="ctr"/>
            <a:r>
              <a:rPr lang="en-US" sz="2000" b="1" dirty="0" smtClean="0">
                <a:solidFill>
                  <a:srgbClr val="FFFF00"/>
                </a:solidFill>
              </a:rPr>
              <a:t>Lessons from near-surface modeling</a:t>
            </a:r>
          </a:p>
          <a:p>
            <a:r>
              <a:rPr lang="en-US" sz="2000" b="1" dirty="0" smtClean="0">
                <a:solidFill>
                  <a:schemeClr val="bg1"/>
                </a:solidFill>
              </a:rPr>
              <a:t>Start with simplest model and learn with each model variation</a:t>
            </a:r>
            <a:r>
              <a:rPr lang="en-US" sz="2000" dirty="0" smtClean="0">
                <a:solidFill>
                  <a:schemeClr val="bg1"/>
                </a:solidFill>
              </a:rPr>
              <a:t>.</a:t>
            </a:r>
          </a:p>
        </p:txBody>
      </p:sp>
    </p:spTree>
    <p:extLst>
      <p:ext uri="{BB962C8B-B14F-4D97-AF65-F5344CB8AC3E}">
        <p14:creationId xmlns:p14="http://schemas.microsoft.com/office/powerpoint/2010/main" val="176472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247" y="1262329"/>
            <a:ext cx="7276603" cy="2202493"/>
          </a:xfrm>
          <a:prstGeom prst="rect">
            <a:avLst/>
          </a:prstGeom>
          <a:noFill/>
        </p:spPr>
        <p:txBody>
          <a:bodyPr wrap="none" lIns="78071" tIns="39036" rIns="78071" bIns="39036" rtlCol="0">
            <a:spAutoFit/>
          </a:bodyPr>
          <a:lstStyle/>
          <a:p>
            <a:r>
              <a:rPr lang="en-US" sz="4600" b="1" dirty="0">
                <a:solidFill>
                  <a:schemeClr val="bg1"/>
                </a:solidFill>
              </a:rPr>
              <a:t>That’s it!</a:t>
            </a:r>
          </a:p>
          <a:p>
            <a:endParaRPr lang="en-US" sz="4600" b="1" dirty="0">
              <a:solidFill>
                <a:schemeClr val="bg1"/>
              </a:solidFill>
            </a:endParaRPr>
          </a:p>
          <a:p>
            <a:r>
              <a:rPr lang="en-US" sz="4600" b="1" dirty="0">
                <a:solidFill>
                  <a:schemeClr val="bg1"/>
                </a:solidFill>
              </a:rPr>
              <a:t>Thanks for your attention</a:t>
            </a:r>
          </a:p>
        </p:txBody>
      </p:sp>
    </p:spTree>
    <p:extLst>
      <p:ext uri="{BB962C8B-B14F-4D97-AF65-F5344CB8AC3E}">
        <p14:creationId xmlns:p14="http://schemas.microsoft.com/office/powerpoint/2010/main" val="18195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770611" y="382385"/>
            <a:ext cx="6475614" cy="4314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00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0" name="Rectangle 9"/>
          <p:cNvSpPr/>
          <p:nvPr/>
        </p:nvSpPr>
        <p:spPr>
          <a:xfrm>
            <a:off x="1535937" y="435455"/>
            <a:ext cx="1813686" cy="901470"/>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1" name="Rectangle 10"/>
          <p:cNvSpPr/>
          <p:nvPr/>
        </p:nvSpPr>
        <p:spPr>
          <a:xfrm>
            <a:off x="1535936" y="1321675"/>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3" name="Oval 12"/>
          <p:cNvSpPr/>
          <p:nvPr/>
        </p:nvSpPr>
        <p:spPr>
          <a:xfrm>
            <a:off x="1718319"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4" name="Oval 13"/>
          <p:cNvSpPr/>
          <p:nvPr/>
        </p:nvSpPr>
        <p:spPr>
          <a:xfrm>
            <a:off x="1856734"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5" name="Oval 14"/>
          <p:cNvSpPr/>
          <p:nvPr/>
        </p:nvSpPr>
        <p:spPr>
          <a:xfrm>
            <a:off x="1995150"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6" name="Oval 15"/>
          <p:cNvSpPr/>
          <p:nvPr/>
        </p:nvSpPr>
        <p:spPr>
          <a:xfrm>
            <a:off x="2133565"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7" name="Oval 16"/>
          <p:cNvSpPr/>
          <p:nvPr/>
        </p:nvSpPr>
        <p:spPr>
          <a:xfrm>
            <a:off x="2271981"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8" name="Oval 17"/>
          <p:cNvSpPr/>
          <p:nvPr/>
        </p:nvSpPr>
        <p:spPr>
          <a:xfrm>
            <a:off x="2410396"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9" name="Oval 18"/>
          <p:cNvSpPr/>
          <p:nvPr/>
        </p:nvSpPr>
        <p:spPr>
          <a:xfrm>
            <a:off x="2548812"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0" name="Oval 19"/>
          <p:cNvSpPr/>
          <p:nvPr/>
        </p:nvSpPr>
        <p:spPr>
          <a:xfrm>
            <a:off x="2687227"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1" name="Oval 20"/>
          <p:cNvSpPr/>
          <p:nvPr/>
        </p:nvSpPr>
        <p:spPr>
          <a:xfrm>
            <a:off x="2825642"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2" name="5-Point Star 21"/>
          <p:cNvSpPr/>
          <p:nvPr/>
        </p:nvSpPr>
        <p:spPr>
          <a:xfrm>
            <a:off x="1655705" y="664399"/>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3" name="Oval 22"/>
          <p:cNvSpPr/>
          <p:nvPr/>
        </p:nvSpPr>
        <p:spPr>
          <a:xfrm>
            <a:off x="2964058"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4" name="Oval 23"/>
          <p:cNvSpPr/>
          <p:nvPr/>
        </p:nvSpPr>
        <p:spPr>
          <a:xfrm>
            <a:off x="3102473"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Right Brace 62"/>
          <p:cNvSpPr/>
          <p:nvPr/>
        </p:nvSpPr>
        <p:spPr>
          <a:xfrm flipH="1">
            <a:off x="1273372" y="435454"/>
            <a:ext cx="232241" cy="846734"/>
          </a:xfrm>
          <a:prstGeom prst="rightBrace">
            <a:avLst>
              <a:gd name="adj1" fmla="val 8333"/>
              <a:gd name="adj2" fmla="val 5434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65" name="TextBox 64"/>
          <p:cNvSpPr txBox="1"/>
          <p:nvPr/>
        </p:nvSpPr>
        <p:spPr>
          <a:xfrm>
            <a:off x="511868" y="565454"/>
            <a:ext cx="811692" cy="632832"/>
          </a:xfrm>
          <a:prstGeom prst="rect">
            <a:avLst/>
          </a:prstGeom>
          <a:noFill/>
        </p:spPr>
        <p:txBody>
          <a:bodyPr wrap="none" lIns="78071" tIns="39036" rIns="78071" bIns="39036" rtlCol="0">
            <a:spAutoFit/>
          </a:bodyPr>
          <a:lstStyle/>
          <a:p>
            <a:pPr algn="ctr"/>
            <a:r>
              <a:rPr lang="en-US" dirty="0" smtClean="0">
                <a:solidFill>
                  <a:schemeClr val="bg1"/>
                </a:solidFill>
              </a:rPr>
              <a:t>Half </a:t>
            </a:r>
          </a:p>
          <a:p>
            <a:pPr algn="ctr"/>
            <a:r>
              <a:rPr lang="en-US" dirty="0" smtClean="0">
                <a:solidFill>
                  <a:schemeClr val="bg1"/>
                </a:solidFill>
              </a:rPr>
              <a:t>Space</a:t>
            </a:r>
            <a:endParaRPr lang="en-US" dirty="0">
              <a:solidFill>
                <a:schemeClr val="bg1"/>
              </a:solidFill>
            </a:endParaRPr>
          </a:p>
        </p:txBody>
      </p:sp>
      <p:sp>
        <p:nvSpPr>
          <p:cNvPr id="67" name="Text Box 2"/>
          <p:cNvSpPr txBox="1">
            <a:spLocks noChangeArrowheads="1"/>
          </p:cNvSpPr>
          <p:nvPr/>
        </p:nvSpPr>
        <p:spPr bwMode="auto">
          <a:xfrm>
            <a:off x="2925680" y="0"/>
            <a:ext cx="3246654"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a:solidFill>
                  <a:schemeClr val="bg1"/>
                </a:solidFill>
              </a:rPr>
              <a:t>Modeling Philosophy</a:t>
            </a:r>
          </a:p>
        </p:txBody>
      </p:sp>
      <p:sp>
        <p:nvSpPr>
          <p:cNvPr id="66" name="Rectangle 65"/>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 name="TextBox 5"/>
          <p:cNvSpPr txBox="1"/>
          <p:nvPr/>
        </p:nvSpPr>
        <p:spPr>
          <a:xfrm>
            <a:off x="4890446" y="814690"/>
            <a:ext cx="3469595" cy="1094497"/>
          </a:xfrm>
          <a:prstGeom prst="rect">
            <a:avLst/>
          </a:prstGeom>
          <a:noFill/>
        </p:spPr>
        <p:txBody>
          <a:bodyPr wrap="square" lIns="78071" tIns="39036" rIns="78071" bIns="39036" rtlCol="0">
            <a:spAutoFit/>
          </a:bodyPr>
          <a:lstStyle/>
          <a:p>
            <a:pPr algn="ctr"/>
            <a:r>
              <a:rPr lang="en-US" sz="2400" b="1" dirty="0">
                <a:solidFill>
                  <a:schemeClr val="bg1"/>
                </a:solidFill>
              </a:rPr>
              <a:t>Start with </a:t>
            </a:r>
          </a:p>
          <a:p>
            <a:pPr algn="ctr"/>
            <a:r>
              <a:rPr lang="en-US" sz="2400" b="1" dirty="0" smtClean="0">
                <a:solidFill>
                  <a:schemeClr val="bg1"/>
                </a:solidFill>
              </a:rPr>
              <a:t>Simplest </a:t>
            </a:r>
            <a:r>
              <a:rPr lang="en-US" sz="2400" b="1" dirty="0">
                <a:solidFill>
                  <a:schemeClr val="bg1"/>
                </a:solidFill>
              </a:rPr>
              <a:t>model !</a:t>
            </a:r>
            <a:endParaRPr lang="en-US" sz="2000" b="1" dirty="0">
              <a:solidFill>
                <a:schemeClr val="bg1"/>
              </a:solidFill>
            </a:endParaRPr>
          </a:p>
          <a:p>
            <a:pPr algn="ctr"/>
            <a:r>
              <a:rPr lang="en-US" dirty="0" smtClean="0"/>
              <a:t>  </a:t>
            </a:r>
            <a:endParaRPr lang="en-US" dirty="0"/>
          </a:p>
        </p:txBody>
      </p:sp>
      <p:sp>
        <p:nvSpPr>
          <p:cNvPr id="33" name="TextBox 32"/>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34" name="TextBox 33"/>
          <p:cNvSpPr txBox="1"/>
          <p:nvPr/>
        </p:nvSpPr>
        <p:spPr>
          <a:xfrm>
            <a:off x="1637570" y="890574"/>
            <a:ext cx="1499381" cy="294278"/>
          </a:xfrm>
          <a:prstGeom prst="rect">
            <a:avLst/>
          </a:prstGeom>
          <a:noFill/>
        </p:spPr>
        <p:txBody>
          <a:bodyPr wrap="none" lIns="78071" tIns="39036" rIns="78071" bIns="39036" rtlCol="0">
            <a:spAutoFit/>
          </a:bodyPr>
          <a:lstStyle/>
          <a:p>
            <a:r>
              <a:rPr lang="en-US" sz="1400" b="1" dirty="0"/>
              <a:t>5600,    0,    2.00</a:t>
            </a:r>
          </a:p>
        </p:txBody>
      </p:sp>
      <p:sp>
        <p:nvSpPr>
          <p:cNvPr id="35" name="TextBox 34"/>
          <p:cNvSpPr txBox="1"/>
          <p:nvPr/>
        </p:nvSpPr>
        <p:spPr>
          <a:xfrm>
            <a:off x="1653825" y="1538669"/>
            <a:ext cx="1449687" cy="294278"/>
          </a:xfrm>
          <a:prstGeom prst="rect">
            <a:avLst/>
          </a:prstGeom>
          <a:noFill/>
        </p:spPr>
        <p:txBody>
          <a:bodyPr wrap="none" lIns="78071" tIns="39036" rIns="78071" bIns="39036" rtlCol="0">
            <a:spAutoFit/>
          </a:bodyPr>
          <a:lstStyle/>
          <a:p>
            <a:r>
              <a:rPr lang="en-US" sz="1400" b="1" dirty="0">
                <a:solidFill>
                  <a:schemeClr val="bg1"/>
                </a:solidFill>
              </a:rPr>
              <a:t>9000,    0,   2.24</a:t>
            </a:r>
          </a:p>
        </p:txBody>
      </p:sp>
      <p:sp>
        <p:nvSpPr>
          <p:cNvPr id="36" name="TextBox 35"/>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30" name="Right Brace 29"/>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31"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32" name="Right Brace 31"/>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3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spTree>
    <p:extLst>
      <p:ext uri="{BB962C8B-B14F-4D97-AF65-F5344CB8AC3E}">
        <p14:creationId xmlns:p14="http://schemas.microsoft.com/office/powerpoint/2010/main" val="233296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1" name="Rectangle 60"/>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pic>
        <p:nvPicPr>
          <p:cNvPr id="1026" name="Picture 2"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1" t="11800" r="29079" b="14200"/>
          <a:stretch/>
        </p:blipFill>
        <p:spPr bwMode="auto">
          <a:xfrm>
            <a:off x="2543695" y="2366010"/>
            <a:ext cx="4081549"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2360036" y="2054670"/>
            <a:ext cx="4493323" cy="371583"/>
            <a:chOff x="2596040" y="2631004"/>
            <a:chExt cx="4942655" cy="482255"/>
          </a:xfrm>
        </p:grpSpPr>
        <p:sp>
          <p:nvSpPr>
            <p:cNvPr id="2" name="TextBox 1"/>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6" name="TextBox 25"/>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7" name="TextBox 26"/>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8" name="TextBox 27"/>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9" name="TextBox 28"/>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3" name="TextBox 32"/>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49" name="Group 48"/>
          <p:cNvGrpSpPr/>
          <p:nvPr/>
        </p:nvGrpSpPr>
        <p:grpSpPr>
          <a:xfrm>
            <a:off x="2058054" y="2199810"/>
            <a:ext cx="546520" cy="2628182"/>
            <a:chOff x="2216359" y="2855000"/>
            <a:chExt cx="601172" cy="3410959"/>
          </a:xfrm>
        </p:grpSpPr>
        <p:sp>
          <p:nvSpPr>
            <p:cNvPr id="25" name="TextBox 24"/>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36" name="TextBox 35"/>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37" name="TextBox 36"/>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38" name="TextBox 37"/>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39" name="TextBox 38"/>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40" name="TextBox 39"/>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41" name="TextBox 40"/>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42" name="TextBox 41"/>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43" name="TextBox 42"/>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44" name="TextBox 43"/>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45" name="TextBox 44"/>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46" name="TextBox 45"/>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47" name="TextBox 46"/>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48" name="TextBox 47"/>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35" name="Group 34"/>
            <p:cNvGrpSpPr/>
            <p:nvPr/>
          </p:nvGrpSpPr>
          <p:grpSpPr>
            <a:xfrm>
              <a:off x="2216359" y="2923883"/>
              <a:ext cx="474681" cy="2726562"/>
              <a:chOff x="2216359" y="2923883"/>
              <a:chExt cx="474681" cy="2726562"/>
            </a:xfrm>
          </p:grpSpPr>
          <p:sp>
            <p:nvSpPr>
              <p:cNvPr id="34" name="TextBox 3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50" name="TextBox 49"/>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51" name="TextBox 50"/>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sp>
        <p:nvSpPr>
          <p:cNvPr id="10" name="Rectangle 9"/>
          <p:cNvSpPr/>
          <p:nvPr/>
        </p:nvSpPr>
        <p:spPr>
          <a:xfrm>
            <a:off x="1535937" y="435455"/>
            <a:ext cx="1813686" cy="901470"/>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1" name="Rectangle 10"/>
          <p:cNvSpPr/>
          <p:nvPr/>
        </p:nvSpPr>
        <p:spPr>
          <a:xfrm>
            <a:off x="1535936" y="1321675"/>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3" name="Oval 12"/>
          <p:cNvSpPr/>
          <p:nvPr/>
        </p:nvSpPr>
        <p:spPr>
          <a:xfrm>
            <a:off x="1718319"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4" name="Oval 13"/>
          <p:cNvSpPr/>
          <p:nvPr/>
        </p:nvSpPr>
        <p:spPr>
          <a:xfrm>
            <a:off x="1856734"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5" name="Oval 14"/>
          <p:cNvSpPr/>
          <p:nvPr/>
        </p:nvSpPr>
        <p:spPr>
          <a:xfrm>
            <a:off x="1995150"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6" name="Oval 15"/>
          <p:cNvSpPr/>
          <p:nvPr/>
        </p:nvSpPr>
        <p:spPr>
          <a:xfrm>
            <a:off x="2133565"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7" name="Oval 16"/>
          <p:cNvSpPr/>
          <p:nvPr/>
        </p:nvSpPr>
        <p:spPr>
          <a:xfrm>
            <a:off x="2271981"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8" name="Oval 17"/>
          <p:cNvSpPr/>
          <p:nvPr/>
        </p:nvSpPr>
        <p:spPr>
          <a:xfrm>
            <a:off x="2410396"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19" name="Oval 18"/>
          <p:cNvSpPr/>
          <p:nvPr/>
        </p:nvSpPr>
        <p:spPr>
          <a:xfrm>
            <a:off x="2548812"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0" name="Oval 19"/>
          <p:cNvSpPr/>
          <p:nvPr/>
        </p:nvSpPr>
        <p:spPr>
          <a:xfrm>
            <a:off x="2687227"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1" name="Oval 20"/>
          <p:cNvSpPr/>
          <p:nvPr/>
        </p:nvSpPr>
        <p:spPr>
          <a:xfrm>
            <a:off x="2825642"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2" name="5-Point Star 21"/>
          <p:cNvSpPr/>
          <p:nvPr/>
        </p:nvSpPr>
        <p:spPr>
          <a:xfrm>
            <a:off x="1655705" y="664399"/>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3" name="Oval 22"/>
          <p:cNvSpPr/>
          <p:nvPr/>
        </p:nvSpPr>
        <p:spPr>
          <a:xfrm>
            <a:off x="2964058"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24" name="Oval 23"/>
          <p:cNvSpPr/>
          <p:nvPr/>
        </p:nvSpPr>
        <p:spPr>
          <a:xfrm>
            <a:off x="3102473" y="719305"/>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Right Brace 62"/>
          <p:cNvSpPr/>
          <p:nvPr/>
        </p:nvSpPr>
        <p:spPr>
          <a:xfrm flipH="1">
            <a:off x="1273372" y="435454"/>
            <a:ext cx="232241" cy="846734"/>
          </a:xfrm>
          <a:prstGeom prst="rightBrace">
            <a:avLst>
              <a:gd name="adj1" fmla="val 8333"/>
              <a:gd name="adj2" fmla="val 5434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lIns="78071" tIns="39036" rIns="78071" bIns="39036" rtlCol="0" anchor="ctr"/>
          <a:lstStyle/>
          <a:p>
            <a:pPr algn="ctr"/>
            <a:endParaRPr lang="en-US"/>
          </a:p>
        </p:txBody>
      </p:sp>
      <p:sp>
        <p:nvSpPr>
          <p:cNvPr id="65" name="TextBox 64"/>
          <p:cNvSpPr txBox="1"/>
          <p:nvPr/>
        </p:nvSpPr>
        <p:spPr>
          <a:xfrm>
            <a:off x="511868" y="565454"/>
            <a:ext cx="811692" cy="632832"/>
          </a:xfrm>
          <a:prstGeom prst="rect">
            <a:avLst/>
          </a:prstGeom>
          <a:noFill/>
        </p:spPr>
        <p:txBody>
          <a:bodyPr wrap="none" lIns="78071" tIns="39036" rIns="78071" bIns="39036" rtlCol="0">
            <a:spAutoFit/>
          </a:bodyPr>
          <a:lstStyle/>
          <a:p>
            <a:pPr algn="ctr"/>
            <a:r>
              <a:rPr lang="en-US" dirty="0" smtClean="0">
                <a:solidFill>
                  <a:schemeClr val="bg1"/>
                </a:solidFill>
              </a:rPr>
              <a:t>Half </a:t>
            </a:r>
          </a:p>
          <a:p>
            <a:pPr algn="ctr"/>
            <a:r>
              <a:rPr lang="en-US" dirty="0" smtClean="0">
                <a:solidFill>
                  <a:schemeClr val="bg1"/>
                </a:solidFill>
              </a:rPr>
              <a:t>Space</a:t>
            </a:r>
            <a:endParaRPr lang="en-US" dirty="0">
              <a:solidFill>
                <a:schemeClr val="bg1"/>
              </a:solidFill>
            </a:endParaRPr>
          </a:p>
        </p:txBody>
      </p:sp>
      <p:sp>
        <p:nvSpPr>
          <p:cNvPr id="67" name="Text Box 2"/>
          <p:cNvSpPr txBox="1">
            <a:spLocks noChangeArrowheads="1"/>
          </p:cNvSpPr>
          <p:nvPr/>
        </p:nvSpPr>
        <p:spPr bwMode="auto">
          <a:xfrm>
            <a:off x="2655670" y="0"/>
            <a:ext cx="3786674"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Simplest Acoustic Model</a:t>
            </a:r>
            <a:endParaRPr lang="en-US" b="1" dirty="0">
              <a:solidFill>
                <a:schemeClr val="bg1"/>
              </a:solidFill>
            </a:endParaRPr>
          </a:p>
        </p:txBody>
      </p:sp>
      <p:sp>
        <p:nvSpPr>
          <p:cNvPr id="69" name="TextBox 68"/>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70" name="TextBox 69"/>
          <p:cNvSpPr txBox="1"/>
          <p:nvPr/>
        </p:nvSpPr>
        <p:spPr>
          <a:xfrm>
            <a:off x="1637570" y="890574"/>
            <a:ext cx="1499381" cy="294278"/>
          </a:xfrm>
          <a:prstGeom prst="rect">
            <a:avLst/>
          </a:prstGeom>
          <a:noFill/>
        </p:spPr>
        <p:txBody>
          <a:bodyPr wrap="none" lIns="78071" tIns="39036" rIns="78071" bIns="39036" rtlCol="0">
            <a:spAutoFit/>
          </a:bodyPr>
          <a:lstStyle/>
          <a:p>
            <a:r>
              <a:rPr lang="en-US" sz="1400" b="1" dirty="0"/>
              <a:t>5600,    0,    2.00</a:t>
            </a:r>
          </a:p>
        </p:txBody>
      </p:sp>
      <p:sp>
        <p:nvSpPr>
          <p:cNvPr id="73" name="TextBox 72"/>
          <p:cNvSpPr txBox="1"/>
          <p:nvPr/>
        </p:nvSpPr>
        <p:spPr>
          <a:xfrm>
            <a:off x="1653825" y="1538669"/>
            <a:ext cx="1449687" cy="294278"/>
          </a:xfrm>
          <a:prstGeom prst="rect">
            <a:avLst/>
          </a:prstGeom>
          <a:noFill/>
        </p:spPr>
        <p:txBody>
          <a:bodyPr wrap="none" lIns="78071" tIns="39036" rIns="78071" bIns="39036" rtlCol="0">
            <a:spAutoFit/>
          </a:bodyPr>
          <a:lstStyle/>
          <a:p>
            <a:r>
              <a:rPr lang="en-US" sz="1400" b="1" dirty="0">
                <a:solidFill>
                  <a:schemeClr val="bg1"/>
                </a:solidFill>
              </a:rPr>
              <a:t>9000,    0,   2.24</a:t>
            </a:r>
          </a:p>
        </p:txBody>
      </p:sp>
      <p:sp>
        <p:nvSpPr>
          <p:cNvPr id="74" name="TextBox 73"/>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sp>
        <p:nvSpPr>
          <p:cNvPr id="60" name="Right Brace 59"/>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2"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64" name="Right Brace 63"/>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8"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54" name="Group 53"/>
          <p:cNvGrpSpPr/>
          <p:nvPr/>
        </p:nvGrpSpPr>
        <p:grpSpPr>
          <a:xfrm>
            <a:off x="3406747" y="2031101"/>
            <a:ext cx="2280605" cy="253916"/>
            <a:chOff x="3406747" y="2031101"/>
            <a:chExt cx="2280605" cy="253916"/>
          </a:xfrm>
        </p:grpSpPr>
        <p:sp>
          <p:nvSpPr>
            <p:cNvPr id="4" name="TextBox 3"/>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7" name="Straight Connector 6"/>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2524716" y="2662279"/>
            <a:ext cx="607859" cy="276999"/>
          </a:xfrm>
          <a:prstGeom prst="rect">
            <a:avLst/>
          </a:prstGeom>
          <a:noFill/>
        </p:spPr>
        <p:txBody>
          <a:bodyPr wrap="none" rtlCol="0">
            <a:spAutoFit/>
          </a:bodyPr>
          <a:lstStyle/>
          <a:p>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P</a:t>
            </a:r>
            <a:r>
              <a:rPr lang="en-US" sz="1200" b="1" baseline="-25000" dirty="0" smtClean="0">
                <a:solidFill>
                  <a:srgbClr val="FF0000"/>
                </a:solidFill>
              </a:rPr>
              <a:t>1</a:t>
            </a:r>
            <a:r>
              <a:rPr lang="en-US" sz="1200" b="1" dirty="0" smtClean="0">
                <a:solidFill>
                  <a:srgbClr val="FF0000"/>
                </a:solidFill>
              </a:rPr>
              <a:t>)</a:t>
            </a:r>
            <a:endParaRPr lang="en-US" sz="1200" b="1" dirty="0">
              <a:solidFill>
                <a:srgbClr val="FF0000"/>
              </a:solidFill>
            </a:endParaRPr>
          </a:p>
        </p:txBody>
      </p:sp>
      <p:sp>
        <p:nvSpPr>
          <p:cNvPr id="77" name="Rectangle 7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8" name="TextBox 77"/>
          <p:cNvSpPr txBox="1"/>
          <p:nvPr/>
        </p:nvSpPr>
        <p:spPr>
          <a:xfrm>
            <a:off x="4890446" y="814691"/>
            <a:ext cx="3469595" cy="1186830"/>
          </a:xfrm>
          <a:prstGeom prst="rect">
            <a:avLst/>
          </a:prstGeom>
          <a:noFill/>
        </p:spPr>
        <p:txBody>
          <a:bodyPr wrap="square" lIns="78071" tIns="39036" rIns="78071" bIns="39036" rtlCol="0">
            <a:spAutoFit/>
          </a:bodyPr>
          <a:lstStyle/>
          <a:p>
            <a:pPr algn="ctr"/>
            <a:r>
              <a:rPr lang="en-US" sz="2400" b="1" dirty="0">
                <a:solidFill>
                  <a:schemeClr val="bg1"/>
                </a:solidFill>
              </a:rPr>
              <a:t>Acoustic</a:t>
            </a:r>
          </a:p>
          <a:p>
            <a:pPr algn="ctr"/>
            <a:r>
              <a:rPr lang="en-US" sz="2400" b="1" dirty="0">
                <a:solidFill>
                  <a:schemeClr val="bg1"/>
                </a:solidFill>
              </a:rPr>
              <a:t>V</a:t>
            </a:r>
            <a:r>
              <a:rPr lang="en-US" sz="2400" b="1" baseline="-25000" dirty="0">
                <a:solidFill>
                  <a:schemeClr val="bg1"/>
                </a:solidFill>
              </a:rPr>
              <a:t>SHEAR </a:t>
            </a:r>
            <a:r>
              <a:rPr lang="en-US" sz="2400" b="1" dirty="0">
                <a:solidFill>
                  <a:schemeClr val="bg1"/>
                </a:solidFill>
              </a:rPr>
              <a:t>= 0</a:t>
            </a:r>
          </a:p>
          <a:p>
            <a:pPr algn="ctr"/>
            <a:r>
              <a:rPr lang="en-US" sz="2400" b="1" dirty="0">
                <a:solidFill>
                  <a:schemeClr val="bg1"/>
                </a:solidFill>
              </a:rPr>
              <a:t> </a:t>
            </a:r>
          </a:p>
        </p:txBody>
      </p:sp>
    </p:spTree>
    <p:extLst>
      <p:ext uri="{BB962C8B-B14F-4D97-AF65-F5344CB8AC3E}">
        <p14:creationId xmlns:p14="http://schemas.microsoft.com/office/powerpoint/2010/main" val="5740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Rectangle 8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7" name="Rectangle 46"/>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8" name="Rectangle 47"/>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9" name="Rectangle 48"/>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0" name="5-Point Star 49"/>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Oval 64"/>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6" name="Oval 65"/>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7" name="Oval 66"/>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8" name="Oval 67"/>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9" name="Oval 68"/>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Oval 69"/>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Oval 70"/>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2" name="Oval 71"/>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TextBox 84"/>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4" name="Text Box 2"/>
          <p:cNvSpPr txBox="1">
            <a:spLocks noChangeArrowheads="1"/>
          </p:cNvSpPr>
          <p:nvPr/>
        </p:nvSpPr>
        <p:spPr bwMode="auto">
          <a:xfrm>
            <a:off x="3000230" y="0"/>
            <a:ext cx="3097574"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Acoustic Synthetic  </a:t>
            </a:r>
            <a:endParaRPr lang="en-US" b="1" dirty="0">
              <a:solidFill>
                <a:schemeClr val="bg1"/>
              </a:solidFill>
            </a:endParaRPr>
          </a:p>
        </p:txBody>
      </p:sp>
      <p:sp>
        <p:nvSpPr>
          <p:cNvPr id="75" name="TextBox 74"/>
          <p:cNvSpPr txBox="1"/>
          <p:nvPr/>
        </p:nvSpPr>
        <p:spPr>
          <a:xfrm>
            <a:off x="4890446" y="814691"/>
            <a:ext cx="3469595" cy="1186830"/>
          </a:xfrm>
          <a:prstGeom prst="rect">
            <a:avLst/>
          </a:prstGeom>
          <a:noFill/>
        </p:spPr>
        <p:txBody>
          <a:bodyPr wrap="square" lIns="78071" tIns="39036" rIns="78071" bIns="39036" rtlCol="0">
            <a:spAutoFit/>
          </a:bodyPr>
          <a:lstStyle/>
          <a:p>
            <a:pPr algn="ctr"/>
            <a:r>
              <a:rPr lang="en-US" sz="2400" b="1" dirty="0">
                <a:solidFill>
                  <a:schemeClr val="bg1"/>
                </a:solidFill>
              </a:rPr>
              <a:t>Acoustic</a:t>
            </a:r>
          </a:p>
          <a:p>
            <a:pPr algn="ctr"/>
            <a:r>
              <a:rPr lang="en-US" sz="2400" b="1" dirty="0">
                <a:solidFill>
                  <a:schemeClr val="bg1"/>
                </a:solidFill>
              </a:rPr>
              <a:t>V</a:t>
            </a:r>
            <a:r>
              <a:rPr lang="en-US" sz="2400" b="1" baseline="-25000" dirty="0">
                <a:solidFill>
                  <a:schemeClr val="bg1"/>
                </a:solidFill>
              </a:rPr>
              <a:t>SHEAR </a:t>
            </a:r>
            <a:r>
              <a:rPr lang="en-US" sz="2400" b="1" dirty="0">
                <a:solidFill>
                  <a:schemeClr val="bg1"/>
                </a:solidFill>
              </a:rPr>
              <a:t>= 0</a:t>
            </a:r>
          </a:p>
          <a:p>
            <a:pPr algn="ctr"/>
            <a:r>
              <a:rPr lang="en-US" sz="2400" b="1" dirty="0">
                <a:solidFill>
                  <a:schemeClr val="bg1"/>
                </a:solidFill>
              </a:rPr>
              <a:t> </a:t>
            </a:r>
          </a:p>
        </p:txBody>
      </p:sp>
      <p:sp>
        <p:nvSpPr>
          <p:cNvPr id="93" name="TextBox 92"/>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94" name="TextBox 93"/>
          <p:cNvSpPr txBox="1"/>
          <p:nvPr/>
        </p:nvSpPr>
        <p:spPr>
          <a:xfrm>
            <a:off x="1637570" y="890574"/>
            <a:ext cx="1499381" cy="294278"/>
          </a:xfrm>
          <a:prstGeom prst="rect">
            <a:avLst/>
          </a:prstGeom>
          <a:noFill/>
        </p:spPr>
        <p:txBody>
          <a:bodyPr wrap="none" lIns="78071" tIns="39036" rIns="78071" bIns="39036" rtlCol="0">
            <a:spAutoFit/>
          </a:bodyPr>
          <a:lstStyle/>
          <a:p>
            <a:r>
              <a:rPr lang="en-US" sz="1400" b="1" dirty="0"/>
              <a:t>5600,    0,    2.00</a:t>
            </a:r>
          </a:p>
        </p:txBody>
      </p:sp>
      <p:sp>
        <p:nvSpPr>
          <p:cNvPr id="95" name="TextBox 94"/>
          <p:cNvSpPr txBox="1"/>
          <p:nvPr/>
        </p:nvSpPr>
        <p:spPr>
          <a:xfrm>
            <a:off x="1653825" y="1538669"/>
            <a:ext cx="1449687" cy="294278"/>
          </a:xfrm>
          <a:prstGeom prst="rect">
            <a:avLst/>
          </a:prstGeom>
          <a:noFill/>
        </p:spPr>
        <p:txBody>
          <a:bodyPr wrap="none" lIns="78071" tIns="39036" rIns="78071" bIns="39036" rtlCol="0">
            <a:spAutoFit/>
          </a:bodyPr>
          <a:lstStyle/>
          <a:p>
            <a:r>
              <a:rPr lang="en-US" sz="1400" b="1" dirty="0">
                <a:solidFill>
                  <a:schemeClr val="bg1"/>
                </a:solidFill>
              </a:rPr>
              <a:t>9000,    0,   2.24</a:t>
            </a:r>
          </a:p>
        </p:txBody>
      </p:sp>
      <p:sp>
        <p:nvSpPr>
          <p:cNvPr id="96" name="TextBox 95"/>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grpSp>
        <p:nvGrpSpPr>
          <p:cNvPr id="165" name="Group 164"/>
          <p:cNvGrpSpPr/>
          <p:nvPr/>
        </p:nvGrpSpPr>
        <p:grpSpPr>
          <a:xfrm>
            <a:off x="2538048" y="2359756"/>
            <a:ext cx="4352857" cy="2675823"/>
            <a:chOff x="2554674" y="2370966"/>
            <a:chExt cx="4352857" cy="2675823"/>
          </a:xfrm>
        </p:grpSpPr>
        <p:cxnSp>
          <p:nvCxnSpPr>
            <p:cNvPr id="166" name="Straight Connector 165"/>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6189059" y="3927977"/>
              <a:ext cx="718472" cy="1118812"/>
              <a:chOff x="6189059" y="3927977"/>
              <a:chExt cx="718472" cy="1118812"/>
            </a:xfrm>
          </p:grpSpPr>
          <p:sp>
            <p:nvSpPr>
              <p:cNvPr id="172" name="TextBox 171"/>
              <p:cNvSpPr txBox="1"/>
              <p:nvPr/>
            </p:nvSpPr>
            <p:spPr>
              <a:xfrm>
                <a:off x="6554549" y="3927977"/>
                <a:ext cx="352982"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 </a:t>
                </a:r>
                <a:endParaRPr lang="en-US" sz="1000" b="1" dirty="0">
                  <a:solidFill>
                    <a:srgbClr val="FF0000"/>
                  </a:solidFill>
                </a:endParaRPr>
              </a:p>
            </p:txBody>
          </p:sp>
          <p:sp>
            <p:nvSpPr>
              <p:cNvPr id="173" name="TextBox 172"/>
              <p:cNvSpPr txBox="1"/>
              <p:nvPr/>
            </p:nvSpPr>
            <p:spPr>
              <a:xfrm>
                <a:off x="6189059" y="4800568"/>
                <a:ext cx="453970" cy="246221"/>
              </a:xfrm>
              <a:prstGeom prst="rect">
                <a:avLst/>
              </a:prstGeom>
              <a:noFill/>
            </p:spPr>
            <p:txBody>
              <a:bodyPr wrap="none" rtlCol="0">
                <a:spAutoFit/>
              </a:bodyPr>
              <a:lstStyle/>
              <a:p>
                <a:r>
                  <a:rPr lang="en-US" sz="1000" b="1" dirty="0" err="1" smtClean="0">
                    <a:solidFill>
                      <a:srgbClr val="FF0000"/>
                    </a:solidFill>
                  </a:rPr>
                  <a:t>P</a:t>
                </a:r>
                <a:r>
                  <a:rPr lang="en-US" sz="1000" b="1" baseline="-25000" dirty="0" err="1" smtClean="0">
                    <a:solidFill>
                      <a:srgbClr val="FF0000"/>
                    </a:solidFill>
                  </a:rPr>
                  <a:t>Crit</a:t>
                </a:r>
                <a:r>
                  <a:rPr lang="en-US" sz="1000" b="1" dirty="0" smtClean="0">
                    <a:solidFill>
                      <a:srgbClr val="FF0000"/>
                    </a:solidFill>
                  </a:rPr>
                  <a:t> </a:t>
                </a:r>
                <a:endParaRPr lang="en-US" sz="1000" b="1" dirty="0">
                  <a:solidFill>
                    <a:srgbClr val="FF0000"/>
                  </a:solidFill>
                </a:endParaRPr>
              </a:p>
            </p:txBody>
          </p:sp>
        </p:grpSp>
        <p:grpSp>
          <p:nvGrpSpPr>
            <p:cNvPr id="169" name="Group 168"/>
            <p:cNvGrpSpPr/>
            <p:nvPr/>
          </p:nvGrpSpPr>
          <p:grpSpPr>
            <a:xfrm>
              <a:off x="2565176" y="2370966"/>
              <a:ext cx="4329531" cy="1183605"/>
              <a:chOff x="2565176" y="2370966"/>
              <a:chExt cx="4329531" cy="1183605"/>
            </a:xfrm>
          </p:grpSpPr>
          <p:cxnSp>
            <p:nvCxnSpPr>
              <p:cNvPr id="170" name="Straight Connector 169"/>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554549" y="3308350"/>
                <a:ext cx="340158" cy="246221"/>
              </a:xfrm>
              <a:prstGeom prst="rect">
                <a:avLst/>
              </a:prstGeom>
              <a:noFill/>
            </p:spPr>
            <p:txBody>
              <a:bodyPr wrap="none" rtlCol="0">
                <a:spAutoFit/>
              </a:bodyPr>
              <a:lstStyle/>
              <a:p>
                <a:r>
                  <a:rPr lang="en-US" sz="1000" b="1" dirty="0" smtClean="0">
                    <a:solidFill>
                      <a:srgbClr val="CC00CC"/>
                    </a:solidFill>
                  </a:rPr>
                  <a:t>P2</a:t>
                </a:r>
                <a:endParaRPr lang="en-US" sz="1000" b="1" dirty="0">
                  <a:solidFill>
                    <a:srgbClr val="CC00CC"/>
                  </a:solidFill>
                </a:endParaRPr>
              </a:p>
            </p:txBody>
          </p:sp>
        </p:grpSp>
      </p:grpSp>
      <p:sp>
        <p:nvSpPr>
          <p:cNvPr id="174" name="Rectangle 173"/>
          <p:cNvSpPr/>
          <p:nvPr/>
        </p:nvSpPr>
        <p:spPr>
          <a:xfrm>
            <a:off x="2127886" y="2046355"/>
            <a:ext cx="4746284" cy="307492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75" name="Picture 3"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73" t="11767" r="29160" b="14233"/>
          <a:stretch/>
        </p:blipFill>
        <p:spPr bwMode="auto">
          <a:xfrm>
            <a:off x="2544433" y="2358993"/>
            <a:ext cx="4078225"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76" name="Group 175"/>
          <p:cNvGrpSpPr/>
          <p:nvPr/>
        </p:nvGrpSpPr>
        <p:grpSpPr>
          <a:xfrm>
            <a:off x="2058054" y="2046355"/>
            <a:ext cx="4795305" cy="2773324"/>
            <a:chOff x="2263859" y="2666629"/>
            <a:chExt cx="5274836" cy="3599330"/>
          </a:xfrm>
        </p:grpSpPr>
        <p:grpSp>
          <p:nvGrpSpPr>
            <p:cNvPr id="177" name="Group 176"/>
            <p:cNvGrpSpPr/>
            <p:nvPr/>
          </p:nvGrpSpPr>
          <p:grpSpPr>
            <a:xfrm>
              <a:off x="2596040" y="2666629"/>
              <a:ext cx="4942655" cy="482255"/>
              <a:chOff x="2596040" y="2631004"/>
              <a:chExt cx="4942655" cy="482255"/>
            </a:xfrm>
          </p:grpSpPr>
          <p:sp>
            <p:nvSpPr>
              <p:cNvPr id="197" name="TextBox 196"/>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198" name="TextBox 197"/>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199" name="TextBox 198"/>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00" name="TextBox 199"/>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01" name="TextBox 200"/>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202" name="TextBox 201"/>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203" name="TextBox 202"/>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204" name="TextBox 203"/>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78" name="Group 177"/>
            <p:cNvGrpSpPr/>
            <p:nvPr/>
          </p:nvGrpSpPr>
          <p:grpSpPr>
            <a:xfrm>
              <a:off x="2263859" y="2855000"/>
              <a:ext cx="601172" cy="3410959"/>
              <a:chOff x="2216359" y="2855000"/>
              <a:chExt cx="601172" cy="3410959"/>
            </a:xfrm>
          </p:grpSpPr>
          <p:sp>
            <p:nvSpPr>
              <p:cNvPr id="179" name="TextBox 178"/>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80" name="TextBox 179"/>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81" name="TextBox 180"/>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82" name="TextBox 181"/>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83" name="TextBox 182"/>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84" name="TextBox 183"/>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5" name="TextBox 184"/>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86" name="TextBox 185"/>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7" name="TextBox 186"/>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88" name="TextBox 187"/>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89" name="TextBox 188"/>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190" name="TextBox 189"/>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191" name="TextBox 190"/>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192" name="TextBox 191"/>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193" name="Group 192"/>
              <p:cNvGrpSpPr/>
              <p:nvPr/>
            </p:nvGrpSpPr>
            <p:grpSpPr>
              <a:xfrm>
                <a:off x="2216359" y="2923883"/>
                <a:ext cx="474681" cy="2726562"/>
                <a:chOff x="2216359" y="2923883"/>
                <a:chExt cx="474681" cy="2726562"/>
              </a:xfrm>
            </p:grpSpPr>
            <p:sp>
              <p:nvSpPr>
                <p:cNvPr id="194" name="TextBox 19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195" name="TextBox 194"/>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196" name="TextBox 195"/>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sp>
        <p:nvSpPr>
          <p:cNvPr id="207" name="Rectangle 206"/>
          <p:cNvSpPr/>
          <p:nvPr/>
        </p:nvSpPr>
        <p:spPr>
          <a:xfrm>
            <a:off x="2379160" y="2081059"/>
            <a:ext cx="4481229" cy="25104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spcCol="0" rtlCol="0" anchor="ctr"/>
          <a:lstStyle/>
          <a:p>
            <a:pPr algn="ctr"/>
            <a:endParaRPr lang="en-US"/>
          </a:p>
        </p:txBody>
      </p:sp>
      <p:grpSp>
        <p:nvGrpSpPr>
          <p:cNvPr id="208" name="Group 207"/>
          <p:cNvGrpSpPr/>
          <p:nvPr/>
        </p:nvGrpSpPr>
        <p:grpSpPr>
          <a:xfrm>
            <a:off x="2364818" y="2042312"/>
            <a:ext cx="4493323" cy="371583"/>
            <a:chOff x="2596040" y="2631004"/>
            <a:chExt cx="4942655" cy="482255"/>
          </a:xfrm>
        </p:grpSpPr>
        <p:sp>
          <p:nvSpPr>
            <p:cNvPr id="209" name="TextBox 208"/>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10" name="TextBox 209"/>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11" name="TextBox 210"/>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12" name="TextBox 211"/>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13" name="TextBox 212"/>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214" name="TextBox 213"/>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215" name="TextBox 214"/>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216" name="TextBox 215"/>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sp>
        <p:nvSpPr>
          <p:cNvPr id="97" name="Right Brace 96"/>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8"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9" name="Right Brace 98"/>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00"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01" name="Group 100"/>
          <p:cNvGrpSpPr/>
          <p:nvPr/>
        </p:nvGrpSpPr>
        <p:grpSpPr>
          <a:xfrm>
            <a:off x="3406747" y="2031101"/>
            <a:ext cx="2280605" cy="253916"/>
            <a:chOff x="3406747" y="2031101"/>
            <a:chExt cx="2280605" cy="253916"/>
          </a:xfrm>
        </p:grpSpPr>
        <p:sp>
          <p:nvSpPr>
            <p:cNvPr id="102" name="TextBox 101"/>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3" name="Straight Connector 102"/>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718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Rectangle 8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7" name="Rectangle 46"/>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8" name="Rectangle 47"/>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9" name="Rectangle 48"/>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0" name="5-Point Star 49"/>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Oval 64"/>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6" name="Oval 65"/>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7" name="Oval 66"/>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8" name="Oval 67"/>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9" name="Oval 68"/>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Oval 69"/>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Oval 70"/>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2" name="Oval 71"/>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TextBox 84"/>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5" name="TextBox 74"/>
          <p:cNvSpPr txBox="1"/>
          <p:nvPr/>
        </p:nvSpPr>
        <p:spPr>
          <a:xfrm>
            <a:off x="4890446" y="814691"/>
            <a:ext cx="3469595" cy="1186830"/>
          </a:xfrm>
          <a:prstGeom prst="rect">
            <a:avLst/>
          </a:prstGeom>
          <a:noFill/>
        </p:spPr>
        <p:txBody>
          <a:bodyPr wrap="square" lIns="78071" tIns="39036" rIns="78071" bIns="39036" rtlCol="0">
            <a:spAutoFit/>
          </a:bodyPr>
          <a:lstStyle/>
          <a:p>
            <a:pPr algn="ctr"/>
            <a:r>
              <a:rPr lang="en-US" sz="2400" b="1" dirty="0">
                <a:solidFill>
                  <a:schemeClr val="bg1"/>
                </a:solidFill>
              </a:rPr>
              <a:t>Acoustic</a:t>
            </a:r>
          </a:p>
          <a:p>
            <a:pPr algn="ctr"/>
            <a:r>
              <a:rPr lang="en-US" sz="2400" b="1" dirty="0">
                <a:solidFill>
                  <a:schemeClr val="bg1"/>
                </a:solidFill>
              </a:rPr>
              <a:t>V</a:t>
            </a:r>
            <a:r>
              <a:rPr lang="en-US" sz="2400" b="1" baseline="-25000" dirty="0">
                <a:solidFill>
                  <a:schemeClr val="bg1"/>
                </a:solidFill>
              </a:rPr>
              <a:t>SHEAR </a:t>
            </a:r>
            <a:r>
              <a:rPr lang="en-US" sz="2400" b="1" dirty="0">
                <a:solidFill>
                  <a:schemeClr val="bg1"/>
                </a:solidFill>
              </a:rPr>
              <a:t>= 0</a:t>
            </a:r>
          </a:p>
          <a:p>
            <a:pPr algn="ctr"/>
            <a:r>
              <a:rPr lang="en-US" sz="2400" b="1" dirty="0">
                <a:solidFill>
                  <a:schemeClr val="bg1"/>
                </a:solidFill>
              </a:rPr>
              <a:t> </a:t>
            </a:r>
          </a:p>
        </p:txBody>
      </p:sp>
      <p:sp>
        <p:nvSpPr>
          <p:cNvPr id="93" name="TextBox 92"/>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94" name="TextBox 93"/>
          <p:cNvSpPr txBox="1"/>
          <p:nvPr/>
        </p:nvSpPr>
        <p:spPr>
          <a:xfrm>
            <a:off x="1637570" y="890574"/>
            <a:ext cx="1499381" cy="294278"/>
          </a:xfrm>
          <a:prstGeom prst="rect">
            <a:avLst/>
          </a:prstGeom>
          <a:noFill/>
        </p:spPr>
        <p:txBody>
          <a:bodyPr wrap="none" lIns="78071" tIns="39036" rIns="78071" bIns="39036" rtlCol="0">
            <a:spAutoFit/>
          </a:bodyPr>
          <a:lstStyle/>
          <a:p>
            <a:r>
              <a:rPr lang="en-US" sz="1400" b="1" dirty="0"/>
              <a:t>5600,    0,    2.00</a:t>
            </a:r>
          </a:p>
        </p:txBody>
      </p:sp>
      <p:sp>
        <p:nvSpPr>
          <p:cNvPr id="95" name="TextBox 94"/>
          <p:cNvSpPr txBox="1"/>
          <p:nvPr/>
        </p:nvSpPr>
        <p:spPr>
          <a:xfrm>
            <a:off x="1653825" y="1538669"/>
            <a:ext cx="1449687" cy="294278"/>
          </a:xfrm>
          <a:prstGeom prst="rect">
            <a:avLst/>
          </a:prstGeom>
          <a:noFill/>
        </p:spPr>
        <p:txBody>
          <a:bodyPr wrap="none" lIns="78071" tIns="39036" rIns="78071" bIns="39036" rtlCol="0">
            <a:spAutoFit/>
          </a:bodyPr>
          <a:lstStyle/>
          <a:p>
            <a:r>
              <a:rPr lang="en-US" sz="1400" b="1" dirty="0">
                <a:solidFill>
                  <a:schemeClr val="bg1"/>
                </a:solidFill>
              </a:rPr>
              <a:t>9000,    0,   2.24</a:t>
            </a:r>
          </a:p>
        </p:txBody>
      </p:sp>
      <p:sp>
        <p:nvSpPr>
          <p:cNvPr id="96" name="TextBox 95"/>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grpSp>
        <p:nvGrpSpPr>
          <p:cNvPr id="165" name="Group 164"/>
          <p:cNvGrpSpPr/>
          <p:nvPr/>
        </p:nvGrpSpPr>
        <p:grpSpPr>
          <a:xfrm>
            <a:off x="2538048" y="2359756"/>
            <a:ext cx="4352857" cy="2675823"/>
            <a:chOff x="2554674" y="2370966"/>
            <a:chExt cx="4352857" cy="2675823"/>
          </a:xfrm>
        </p:grpSpPr>
        <p:cxnSp>
          <p:nvCxnSpPr>
            <p:cNvPr id="166" name="Straight Connector 165"/>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6189059" y="3927977"/>
              <a:ext cx="718472" cy="1118812"/>
              <a:chOff x="6189059" y="3927977"/>
              <a:chExt cx="718472" cy="1118812"/>
            </a:xfrm>
          </p:grpSpPr>
          <p:sp>
            <p:nvSpPr>
              <p:cNvPr id="172" name="TextBox 171"/>
              <p:cNvSpPr txBox="1"/>
              <p:nvPr/>
            </p:nvSpPr>
            <p:spPr>
              <a:xfrm>
                <a:off x="6554549" y="3927977"/>
                <a:ext cx="352982"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 </a:t>
                </a:r>
                <a:endParaRPr lang="en-US" sz="1000" b="1" dirty="0">
                  <a:solidFill>
                    <a:srgbClr val="FF0000"/>
                  </a:solidFill>
                </a:endParaRPr>
              </a:p>
            </p:txBody>
          </p:sp>
          <p:sp>
            <p:nvSpPr>
              <p:cNvPr id="173" name="TextBox 172"/>
              <p:cNvSpPr txBox="1"/>
              <p:nvPr/>
            </p:nvSpPr>
            <p:spPr>
              <a:xfrm>
                <a:off x="6189059" y="4800568"/>
                <a:ext cx="453970" cy="246221"/>
              </a:xfrm>
              <a:prstGeom prst="rect">
                <a:avLst/>
              </a:prstGeom>
              <a:noFill/>
            </p:spPr>
            <p:txBody>
              <a:bodyPr wrap="none" rtlCol="0">
                <a:spAutoFit/>
              </a:bodyPr>
              <a:lstStyle/>
              <a:p>
                <a:r>
                  <a:rPr lang="en-US" sz="1000" b="1" dirty="0" err="1" smtClean="0">
                    <a:solidFill>
                      <a:srgbClr val="FF0000"/>
                    </a:solidFill>
                  </a:rPr>
                  <a:t>P</a:t>
                </a:r>
                <a:r>
                  <a:rPr lang="en-US" sz="1000" b="1" baseline="-25000" dirty="0" err="1" smtClean="0">
                    <a:solidFill>
                      <a:srgbClr val="FF0000"/>
                    </a:solidFill>
                  </a:rPr>
                  <a:t>Crit</a:t>
                </a:r>
                <a:r>
                  <a:rPr lang="en-US" sz="1000" b="1" dirty="0" smtClean="0">
                    <a:solidFill>
                      <a:srgbClr val="FF0000"/>
                    </a:solidFill>
                  </a:rPr>
                  <a:t> </a:t>
                </a:r>
                <a:endParaRPr lang="en-US" sz="1000" b="1" dirty="0">
                  <a:solidFill>
                    <a:srgbClr val="FF0000"/>
                  </a:solidFill>
                </a:endParaRPr>
              </a:p>
            </p:txBody>
          </p:sp>
        </p:grpSp>
        <p:grpSp>
          <p:nvGrpSpPr>
            <p:cNvPr id="169" name="Group 168"/>
            <p:cNvGrpSpPr/>
            <p:nvPr/>
          </p:nvGrpSpPr>
          <p:grpSpPr>
            <a:xfrm>
              <a:off x="2565176" y="2370966"/>
              <a:ext cx="4329531" cy="1183605"/>
              <a:chOff x="2565176" y="2370966"/>
              <a:chExt cx="4329531" cy="1183605"/>
            </a:xfrm>
          </p:grpSpPr>
          <p:cxnSp>
            <p:nvCxnSpPr>
              <p:cNvPr id="170" name="Straight Connector 169"/>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554549" y="3308350"/>
                <a:ext cx="340158" cy="246221"/>
              </a:xfrm>
              <a:prstGeom prst="rect">
                <a:avLst/>
              </a:prstGeom>
              <a:noFill/>
            </p:spPr>
            <p:txBody>
              <a:bodyPr wrap="none" rtlCol="0">
                <a:spAutoFit/>
              </a:bodyPr>
              <a:lstStyle/>
              <a:p>
                <a:r>
                  <a:rPr lang="en-US" sz="1000" b="1" dirty="0" smtClean="0">
                    <a:solidFill>
                      <a:srgbClr val="CC00CC"/>
                    </a:solidFill>
                  </a:rPr>
                  <a:t>P2</a:t>
                </a:r>
                <a:endParaRPr lang="en-US" sz="1000" b="1" dirty="0">
                  <a:solidFill>
                    <a:srgbClr val="CC00CC"/>
                  </a:solidFill>
                </a:endParaRPr>
              </a:p>
            </p:txBody>
          </p:sp>
        </p:grpSp>
      </p:grpSp>
      <p:sp>
        <p:nvSpPr>
          <p:cNvPr id="174" name="Rectangle 173"/>
          <p:cNvSpPr/>
          <p:nvPr/>
        </p:nvSpPr>
        <p:spPr>
          <a:xfrm>
            <a:off x="2127886" y="2046355"/>
            <a:ext cx="4746284" cy="307492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75" name="Picture 3"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73" t="11767" r="29160" b="14233"/>
          <a:stretch/>
        </p:blipFill>
        <p:spPr bwMode="auto">
          <a:xfrm>
            <a:off x="2544433" y="2358993"/>
            <a:ext cx="4078225"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76" name="Group 175"/>
          <p:cNvGrpSpPr/>
          <p:nvPr/>
        </p:nvGrpSpPr>
        <p:grpSpPr>
          <a:xfrm>
            <a:off x="2058054" y="2046355"/>
            <a:ext cx="4795305" cy="2773324"/>
            <a:chOff x="2263859" y="2666629"/>
            <a:chExt cx="5274836" cy="3599330"/>
          </a:xfrm>
        </p:grpSpPr>
        <p:grpSp>
          <p:nvGrpSpPr>
            <p:cNvPr id="177" name="Group 176"/>
            <p:cNvGrpSpPr/>
            <p:nvPr/>
          </p:nvGrpSpPr>
          <p:grpSpPr>
            <a:xfrm>
              <a:off x="2596040" y="2666629"/>
              <a:ext cx="4942655" cy="482255"/>
              <a:chOff x="2596040" y="2631004"/>
              <a:chExt cx="4942655" cy="482255"/>
            </a:xfrm>
          </p:grpSpPr>
          <p:sp>
            <p:nvSpPr>
              <p:cNvPr id="197" name="TextBox 196"/>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198" name="TextBox 197"/>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199" name="TextBox 198"/>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00" name="TextBox 199"/>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01" name="TextBox 200"/>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202" name="TextBox 201"/>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203" name="TextBox 202"/>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204" name="TextBox 203"/>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78" name="Group 177"/>
            <p:cNvGrpSpPr/>
            <p:nvPr/>
          </p:nvGrpSpPr>
          <p:grpSpPr>
            <a:xfrm>
              <a:off x="2263859" y="2855000"/>
              <a:ext cx="601172" cy="3410959"/>
              <a:chOff x="2216359" y="2855000"/>
              <a:chExt cx="601172" cy="3410959"/>
            </a:xfrm>
          </p:grpSpPr>
          <p:sp>
            <p:nvSpPr>
              <p:cNvPr id="179" name="TextBox 178"/>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80" name="TextBox 179"/>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81" name="TextBox 180"/>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82" name="TextBox 181"/>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83" name="TextBox 182"/>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84" name="TextBox 183"/>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5" name="TextBox 184"/>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86" name="TextBox 185"/>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7" name="TextBox 186"/>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88" name="TextBox 187"/>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89" name="TextBox 188"/>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190" name="TextBox 189"/>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191" name="TextBox 190"/>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192" name="TextBox 191"/>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193" name="Group 192"/>
              <p:cNvGrpSpPr/>
              <p:nvPr/>
            </p:nvGrpSpPr>
            <p:grpSpPr>
              <a:xfrm>
                <a:off x="2216359" y="2923883"/>
                <a:ext cx="474681" cy="2726562"/>
                <a:chOff x="2216359" y="2923883"/>
                <a:chExt cx="474681" cy="2726562"/>
              </a:xfrm>
            </p:grpSpPr>
            <p:sp>
              <p:nvSpPr>
                <p:cNvPr id="194" name="TextBox 19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195" name="TextBox 194"/>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196" name="TextBox 195"/>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pic>
        <p:nvPicPr>
          <p:cNvPr id="20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657" y="2215154"/>
            <a:ext cx="4366881" cy="283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7228" y="2170141"/>
            <a:ext cx="4364181" cy="286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206"/>
          <p:cNvSpPr/>
          <p:nvPr/>
        </p:nvSpPr>
        <p:spPr>
          <a:xfrm>
            <a:off x="2379160" y="2081059"/>
            <a:ext cx="4481229" cy="25104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spcCol="0" rtlCol="0" anchor="ctr"/>
          <a:lstStyle/>
          <a:p>
            <a:pPr algn="ctr"/>
            <a:endParaRPr lang="en-US"/>
          </a:p>
        </p:txBody>
      </p:sp>
      <p:grpSp>
        <p:nvGrpSpPr>
          <p:cNvPr id="208" name="Group 207"/>
          <p:cNvGrpSpPr/>
          <p:nvPr/>
        </p:nvGrpSpPr>
        <p:grpSpPr>
          <a:xfrm>
            <a:off x="2364818" y="2042312"/>
            <a:ext cx="4493323" cy="371583"/>
            <a:chOff x="2596040" y="2631004"/>
            <a:chExt cx="4942655" cy="482255"/>
          </a:xfrm>
        </p:grpSpPr>
        <p:sp>
          <p:nvSpPr>
            <p:cNvPr id="209" name="TextBox 208"/>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10" name="TextBox 209"/>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11" name="TextBox 210"/>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12" name="TextBox 211"/>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13" name="TextBox 212"/>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214" name="TextBox 213"/>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215" name="TextBox 214"/>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216" name="TextBox 215"/>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sp>
        <p:nvSpPr>
          <p:cNvPr id="97" name="Right Brace 96"/>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8"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9" name="Right Brace 98"/>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00"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01" name="Group 100"/>
          <p:cNvGrpSpPr/>
          <p:nvPr/>
        </p:nvGrpSpPr>
        <p:grpSpPr>
          <a:xfrm>
            <a:off x="3406747" y="2031101"/>
            <a:ext cx="2280605" cy="253916"/>
            <a:chOff x="3406747" y="2031101"/>
            <a:chExt cx="2280605" cy="253916"/>
          </a:xfrm>
        </p:grpSpPr>
        <p:sp>
          <p:nvSpPr>
            <p:cNvPr id="102" name="TextBox 101"/>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3" name="Straight Connector 102"/>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73824" y="2427317"/>
            <a:ext cx="2664145" cy="2435629"/>
            <a:chOff x="473824" y="2427317"/>
            <a:chExt cx="2664145" cy="2435629"/>
          </a:xfrm>
        </p:grpSpPr>
        <p:grpSp>
          <p:nvGrpSpPr>
            <p:cNvPr id="106" name="Group 105"/>
            <p:cNvGrpSpPr/>
            <p:nvPr/>
          </p:nvGrpSpPr>
          <p:grpSpPr>
            <a:xfrm>
              <a:off x="2530110" y="2630880"/>
              <a:ext cx="607859" cy="1891982"/>
              <a:chOff x="2530110" y="2655156"/>
              <a:chExt cx="607859" cy="1891982"/>
            </a:xfrm>
          </p:grpSpPr>
          <p:grpSp>
            <p:nvGrpSpPr>
              <p:cNvPr id="117" name="Group 116"/>
              <p:cNvGrpSpPr/>
              <p:nvPr/>
            </p:nvGrpSpPr>
            <p:grpSpPr>
              <a:xfrm>
                <a:off x="2570570" y="2655156"/>
                <a:ext cx="552366" cy="246221"/>
                <a:chOff x="4650416" y="818264"/>
                <a:chExt cx="552366" cy="246221"/>
              </a:xfrm>
            </p:grpSpPr>
            <p:sp>
              <p:nvSpPr>
                <p:cNvPr id="127" name="Rectangle 126"/>
                <p:cNvSpPr/>
                <p:nvPr/>
              </p:nvSpPr>
              <p:spPr>
                <a:xfrm>
                  <a:off x="4680260" y="839550"/>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4650416" y="818264"/>
                  <a:ext cx="537327"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nvGrpSpPr>
              <p:cNvPr id="118" name="Group 117"/>
              <p:cNvGrpSpPr/>
              <p:nvPr/>
            </p:nvGrpSpPr>
            <p:grpSpPr>
              <a:xfrm>
                <a:off x="2530110" y="3197321"/>
                <a:ext cx="607859" cy="246221"/>
                <a:chOff x="5402784" y="858723"/>
                <a:chExt cx="607859" cy="246221"/>
              </a:xfrm>
            </p:grpSpPr>
            <p:sp>
              <p:nvSpPr>
                <p:cNvPr id="125" name="Rectangle 124"/>
                <p:cNvSpPr/>
                <p:nvPr/>
              </p:nvSpPr>
              <p:spPr>
                <a:xfrm>
                  <a:off x="5467894" y="880009"/>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5402784" y="858723"/>
                  <a:ext cx="607859" cy="246221"/>
                </a:xfrm>
                <a:prstGeom prst="rect">
                  <a:avLst/>
                </a:prstGeom>
                <a:noFill/>
              </p:spPr>
              <p:txBody>
                <a:bodyPr wrap="none" rtlCol="0">
                  <a:spAutoFit/>
                </a:bodyPr>
                <a:lstStyle/>
                <a:p>
                  <a:r>
                    <a:rPr lang="en-US" sz="1000" b="1" dirty="0" smtClean="0">
                      <a:solidFill>
                        <a:srgbClr val="FF0000"/>
                      </a:solidFill>
                    </a:rPr>
                    <a:t>2(P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nvGrpSpPr>
              <p:cNvPr id="119" name="Group 118"/>
              <p:cNvGrpSpPr/>
              <p:nvPr/>
            </p:nvGrpSpPr>
            <p:grpSpPr>
              <a:xfrm>
                <a:off x="2530110" y="3767518"/>
                <a:ext cx="607859" cy="246221"/>
                <a:chOff x="6050146" y="1315631"/>
                <a:chExt cx="607859" cy="246221"/>
              </a:xfrm>
            </p:grpSpPr>
            <p:sp>
              <p:nvSpPr>
                <p:cNvPr id="123" name="Rectangle 122"/>
                <p:cNvSpPr/>
                <p:nvPr/>
              </p:nvSpPr>
              <p:spPr>
                <a:xfrm>
                  <a:off x="6115256" y="1336917"/>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6050146" y="1315631"/>
                  <a:ext cx="607859" cy="246221"/>
                </a:xfrm>
                <a:prstGeom prst="rect">
                  <a:avLst/>
                </a:prstGeom>
                <a:noFill/>
              </p:spPr>
              <p:txBody>
                <a:bodyPr wrap="none" rtlCol="0">
                  <a:spAutoFit/>
                </a:bodyPr>
                <a:lstStyle/>
                <a:p>
                  <a:r>
                    <a:rPr lang="en-US" sz="1000" b="1" dirty="0" smtClean="0">
                      <a:solidFill>
                        <a:srgbClr val="FF0000"/>
                      </a:solidFill>
                    </a:rPr>
                    <a:t>3(P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nvGrpSpPr>
              <p:cNvPr id="120" name="Group 119"/>
              <p:cNvGrpSpPr/>
              <p:nvPr/>
            </p:nvGrpSpPr>
            <p:grpSpPr>
              <a:xfrm>
                <a:off x="2530110" y="4300917"/>
                <a:ext cx="607859" cy="246221"/>
                <a:chOff x="7021190" y="1371600"/>
                <a:chExt cx="607859" cy="246221"/>
              </a:xfrm>
            </p:grpSpPr>
            <p:sp>
              <p:nvSpPr>
                <p:cNvPr id="121" name="Rectangle 120"/>
                <p:cNvSpPr/>
                <p:nvPr/>
              </p:nvSpPr>
              <p:spPr>
                <a:xfrm>
                  <a:off x="7086300" y="1392886"/>
                  <a:ext cx="522522"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7021190" y="1371600"/>
                  <a:ext cx="607859" cy="246221"/>
                </a:xfrm>
                <a:prstGeom prst="rect">
                  <a:avLst/>
                </a:prstGeom>
                <a:noFill/>
              </p:spPr>
              <p:txBody>
                <a:bodyPr wrap="none" rtlCol="0">
                  <a:spAutoFit/>
                </a:bodyPr>
                <a:lstStyle/>
                <a:p>
                  <a:r>
                    <a:rPr lang="en-US" sz="1000" b="1" dirty="0" smtClean="0">
                      <a:solidFill>
                        <a:srgbClr val="FF0000"/>
                      </a:solidFill>
                    </a:rPr>
                    <a:t>4(P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endParaRPr lang="en-US" sz="1000" b="1" dirty="0">
                    <a:solidFill>
                      <a:srgbClr val="FF0000"/>
                    </a:solidFill>
                  </a:endParaRPr>
                </a:p>
              </p:txBody>
            </p:sp>
          </p:grpSp>
        </p:grpSp>
        <p:grpSp>
          <p:nvGrpSpPr>
            <p:cNvPr id="30" name="Group 29"/>
            <p:cNvGrpSpPr/>
            <p:nvPr/>
          </p:nvGrpSpPr>
          <p:grpSpPr>
            <a:xfrm>
              <a:off x="473824" y="2427317"/>
              <a:ext cx="1579418" cy="2435629"/>
              <a:chOff x="523702" y="2427317"/>
              <a:chExt cx="1579418" cy="2435629"/>
            </a:xfrm>
          </p:grpSpPr>
          <p:sp>
            <p:nvSpPr>
              <p:cNvPr id="29" name="Rectangle 28"/>
              <p:cNvSpPr/>
              <p:nvPr/>
            </p:nvSpPr>
            <p:spPr>
              <a:xfrm>
                <a:off x="523702" y="2427317"/>
                <a:ext cx="1579418" cy="2435629"/>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62486" y="2602332"/>
                <a:ext cx="1493529" cy="2102672"/>
                <a:chOff x="562486" y="2602332"/>
                <a:chExt cx="1493529" cy="2102672"/>
              </a:xfrm>
            </p:grpSpPr>
            <p:sp>
              <p:nvSpPr>
                <p:cNvPr id="11" name="Rectangle 10"/>
                <p:cNvSpPr/>
                <p:nvPr/>
              </p:nvSpPr>
              <p:spPr>
                <a:xfrm>
                  <a:off x="606830" y="2610196"/>
                  <a:ext cx="1429789" cy="307571"/>
                </a:xfrm>
                <a:prstGeom prst="rect">
                  <a:avLst/>
                </a:prstGeom>
                <a:pattFill prst="pct2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1296786" y="2612962"/>
                  <a:ext cx="435035" cy="313118"/>
                  <a:chOff x="914400" y="2737653"/>
                  <a:chExt cx="435035" cy="313118"/>
                </a:xfrm>
              </p:grpSpPr>
              <p:cxnSp>
                <p:nvCxnSpPr>
                  <p:cNvPr id="7" name="Straight Arrow Connector 6"/>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15143" y="2607830"/>
                  <a:ext cx="1429790" cy="310341"/>
                  <a:chOff x="701039" y="2732521"/>
                  <a:chExt cx="961506" cy="310341"/>
                </a:xfrm>
              </p:grpSpPr>
              <p:cxnSp>
                <p:nvCxnSpPr>
                  <p:cNvPr id="4" name="Straight Connector 3"/>
                  <p:cNvCxnSpPr/>
                  <p:nvPr/>
                </p:nvCxnSpPr>
                <p:spPr>
                  <a:xfrm>
                    <a:off x="714894" y="2732521"/>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01039" y="3042862"/>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56704" y="2602332"/>
                  <a:ext cx="678391" cy="307777"/>
                </a:xfrm>
                <a:prstGeom prst="rect">
                  <a:avLst/>
                </a:prstGeom>
                <a:noFill/>
              </p:spPr>
              <p:txBody>
                <a:bodyPr wrap="none" rtlCol="0">
                  <a:spAutoFit/>
                </a:bodyPr>
                <a:lstStyle/>
                <a:p>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a:t>
                  </a:r>
                  <a:endParaRPr lang="en-US" sz="1400" b="1" baseline="-25000" dirty="0">
                    <a:solidFill>
                      <a:srgbClr val="FF0000"/>
                    </a:solidFill>
                  </a:endParaRPr>
                </a:p>
              </p:txBody>
            </p:sp>
            <p:sp>
              <p:nvSpPr>
                <p:cNvPr id="141" name="Rectangle 140"/>
                <p:cNvSpPr/>
                <p:nvPr/>
              </p:nvSpPr>
              <p:spPr>
                <a:xfrm>
                  <a:off x="626226" y="3244734"/>
                  <a:ext cx="1429789" cy="307571"/>
                </a:xfrm>
                <a:prstGeom prst="rect">
                  <a:avLst/>
                </a:prstGeom>
                <a:pattFill prst="pct2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3" name="Group 142"/>
                <p:cNvGrpSpPr/>
                <p:nvPr/>
              </p:nvGrpSpPr>
              <p:grpSpPr>
                <a:xfrm>
                  <a:off x="1316182" y="3247500"/>
                  <a:ext cx="229985" cy="313118"/>
                  <a:chOff x="914400" y="2737653"/>
                  <a:chExt cx="435035" cy="313118"/>
                </a:xfrm>
              </p:grpSpPr>
              <p:cxnSp>
                <p:nvCxnSpPr>
                  <p:cNvPr id="148" name="Straight Arrow Connector 147"/>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617913" y="3242368"/>
                  <a:ext cx="1429790" cy="310341"/>
                  <a:chOff x="701039" y="2732521"/>
                  <a:chExt cx="961506" cy="310341"/>
                </a:xfrm>
              </p:grpSpPr>
              <p:cxnSp>
                <p:nvCxnSpPr>
                  <p:cNvPr id="146" name="Straight Connector 145"/>
                  <p:cNvCxnSpPr/>
                  <p:nvPr/>
                </p:nvCxnSpPr>
                <p:spPr>
                  <a:xfrm>
                    <a:off x="714894" y="2732521"/>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01039" y="3042862"/>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p:cNvSpPr txBox="1"/>
                <p:nvPr/>
              </p:nvSpPr>
              <p:spPr>
                <a:xfrm>
                  <a:off x="584657" y="3236870"/>
                  <a:ext cx="777777" cy="307777"/>
                </a:xfrm>
                <a:prstGeom prst="rect">
                  <a:avLst/>
                </a:prstGeom>
                <a:noFill/>
              </p:spPr>
              <p:txBody>
                <a:bodyPr wrap="none" rtlCol="0">
                  <a:spAutoFit/>
                </a:bodyPr>
                <a:lstStyle/>
                <a:p>
                  <a:r>
                    <a:rPr lang="en-US" sz="1400" b="1" dirty="0" smtClean="0">
                      <a:solidFill>
                        <a:srgbClr val="FF0000"/>
                      </a:solidFill>
                    </a:rPr>
                    <a:t>2(P</a:t>
                  </a:r>
                  <a:r>
                    <a:rPr lang="en-US" sz="1400" b="1" baseline="-25000" dirty="0" smtClean="0">
                      <a:solidFill>
                        <a:srgbClr val="FF0000"/>
                      </a:solidFill>
                    </a:rPr>
                    <a:t>1</a:t>
                  </a:r>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a:t>
                  </a:r>
                  <a:endParaRPr lang="en-US" sz="1400" b="1" baseline="-25000" dirty="0">
                    <a:solidFill>
                      <a:srgbClr val="FF0000"/>
                    </a:solidFill>
                  </a:endParaRPr>
                </a:p>
              </p:txBody>
            </p:sp>
            <p:grpSp>
              <p:nvGrpSpPr>
                <p:cNvPr id="150" name="Group 149"/>
                <p:cNvGrpSpPr/>
                <p:nvPr/>
              </p:nvGrpSpPr>
              <p:grpSpPr>
                <a:xfrm>
                  <a:off x="1543397" y="3241956"/>
                  <a:ext cx="229985" cy="313118"/>
                  <a:chOff x="914400" y="2737653"/>
                  <a:chExt cx="435035" cy="313118"/>
                </a:xfrm>
              </p:grpSpPr>
              <p:cxnSp>
                <p:nvCxnSpPr>
                  <p:cNvPr id="151" name="Straight Arrow Connector 150"/>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04055" y="3829396"/>
                  <a:ext cx="1429789" cy="307571"/>
                </a:xfrm>
                <a:prstGeom prst="rect">
                  <a:avLst/>
                </a:prstGeom>
                <a:pattFill prst="pct2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5" name="Group 154"/>
                <p:cNvGrpSpPr/>
                <p:nvPr/>
              </p:nvGrpSpPr>
              <p:grpSpPr>
                <a:xfrm>
                  <a:off x="1294012" y="3832162"/>
                  <a:ext cx="149632" cy="313118"/>
                  <a:chOff x="914400" y="2737653"/>
                  <a:chExt cx="435035" cy="313118"/>
                </a:xfrm>
              </p:grpSpPr>
              <p:cxnSp>
                <p:nvCxnSpPr>
                  <p:cNvPr id="156" name="Straight Arrow Connector 155"/>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595742" y="3827030"/>
                  <a:ext cx="1429790" cy="310341"/>
                  <a:chOff x="701039" y="2732521"/>
                  <a:chExt cx="961506" cy="310341"/>
                </a:xfrm>
              </p:grpSpPr>
              <p:cxnSp>
                <p:nvCxnSpPr>
                  <p:cNvPr id="159" name="Straight Connector 158"/>
                  <p:cNvCxnSpPr/>
                  <p:nvPr/>
                </p:nvCxnSpPr>
                <p:spPr>
                  <a:xfrm>
                    <a:off x="714894" y="2732521"/>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01039" y="3042862"/>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562486" y="3821532"/>
                  <a:ext cx="777777" cy="307777"/>
                </a:xfrm>
                <a:prstGeom prst="rect">
                  <a:avLst/>
                </a:prstGeom>
                <a:noFill/>
              </p:spPr>
              <p:txBody>
                <a:bodyPr wrap="none" rtlCol="0">
                  <a:spAutoFit/>
                </a:bodyPr>
                <a:lstStyle/>
                <a:p>
                  <a:r>
                    <a:rPr lang="en-US" sz="1400" b="1" dirty="0" smtClean="0">
                      <a:solidFill>
                        <a:srgbClr val="FF0000"/>
                      </a:solidFill>
                    </a:rPr>
                    <a:t>3(P</a:t>
                  </a:r>
                  <a:r>
                    <a:rPr lang="en-US" sz="1400" b="1" baseline="-25000" dirty="0" smtClean="0">
                      <a:solidFill>
                        <a:srgbClr val="FF0000"/>
                      </a:solidFill>
                    </a:rPr>
                    <a:t>1</a:t>
                  </a:r>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a:t>
                  </a:r>
                  <a:endParaRPr lang="en-US" sz="1400" b="1" baseline="-25000" dirty="0">
                    <a:solidFill>
                      <a:srgbClr val="FF0000"/>
                    </a:solidFill>
                  </a:endParaRPr>
                </a:p>
              </p:txBody>
            </p:sp>
            <p:grpSp>
              <p:nvGrpSpPr>
                <p:cNvPr id="162" name="Group 161"/>
                <p:cNvGrpSpPr/>
                <p:nvPr/>
              </p:nvGrpSpPr>
              <p:grpSpPr>
                <a:xfrm>
                  <a:off x="1446410" y="3826618"/>
                  <a:ext cx="149632" cy="313118"/>
                  <a:chOff x="914400" y="2737653"/>
                  <a:chExt cx="435035" cy="313118"/>
                </a:xfrm>
              </p:grpSpPr>
              <p:cxnSp>
                <p:nvCxnSpPr>
                  <p:cNvPr id="163" name="Straight Arrow Connector 162"/>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1598810" y="3821077"/>
                  <a:ext cx="149632" cy="313118"/>
                  <a:chOff x="914400" y="2737653"/>
                  <a:chExt cx="435035" cy="313118"/>
                </a:xfrm>
              </p:grpSpPr>
              <p:cxnSp>
                <p:nvCxnSpPr>
                  <p:cNvPr id="230" name="Straight Arrow Connector 229"/>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606825" y="4389120"/>
                  <a:ext cx="1429789" cy="307571"/>
                </a:xfrm>
                <a:prstGeom prst="rect">
                  <a:avLst/>
                </a:prstGeom>
                <a:pattFill prst="pct2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4" name="Group 233"/>
                <p:cNvGrpSpPr/>
                <p:nvPr/>
              </p:nvGrpSpPr>
              <p:grpSpPr>
                <a:xfrm>
                  <a:off x="1296782" y="4391886"/>
                  <a:ext cx="127467" cy="313118"/>
                  <a:chOff x="914400" y="2737653"/>
                  <a:chExt cx="435035" cy="313118"/>
                </a:xfrm>
              </p:grpSpPr>
              <p:cxnSp>
                <p:nvCxnSpPr>
                  <p:cNvPr id="235" name="Straight Arrow Connector 234"/>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a:off x="598512" y="4386754"/>
                  <a:ext cx="1429790" cy="310341"/>
                  <a:chOff x="701039" y="2732521"/>
                  <a:chExt cx="961506" cy="310341"/>
                </a:xfrm>
              </p:grpSpPr>
              <p:cxnSp>
                <p:nvCxnSpPr>
                  <p:cNvPr id="238" name="Straight Connector 237"/>
                  <p:cNvCxnSpPr/>
                  <p:nvPr/>
                </p:nvCxnSpPr>
                <p:spPr>
                  <a:xfrm>
                    <a:off x="714894" y="2732521"/>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701039" y="3042862"/>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0" name="TextBox 239"/>
                <p:cNvSpPr txBox="1"/>
                <p:nvPr/>
              </p:nvSpPr>
              <p:spPr>
                <a:xfrm>
                  <a:off x="565256" y="4381256"/>
                  <a:ext cx="777777" cy="307777"/>
                </a:xfrm>
                <a:prstGeom prst="rect">
                  <a:avLst/>
                </a:prstGeom>
                <a:noFill/>
              </p:spPr>
              <p:txBody>
                <a:bodyPr wrap="none" rtlCol="0">
                  <a:spAutoFit/>
                </a:bodyPr>
                <a:lstStyle/>
                <a:p>
                  <a:r>
                    <a:rPr lang="en-US" sz="1400" b="1" dirty="0" smtClean="0">
                      <a:solidFill>
                        <a:srgbClr val="FF0000"/>
                      </a:solidFill>
                    </a:rPr>
                    <a:t>4(P</a:t>
                  </a:r>
                  <a:r>
                    <a:rPr lang="en-US" sz="1400" b="1" baseline="-25000" dirty="0" smtClean="0">
                      <a:solidFill>
                        <a:srgbClr val="FF0000"/>
                      </a:solidFill>
                    </a:rPr>
                    <a:t>1</a:t>
                  </a:r>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a:t>
                  </a:r>
                  <a:endParaRPr lang="en-US" sz="1400" b="1" baseline="-25000" dirty="0">
                    <a:solidFill>
                      <a:srgbClr val="FF0000"/>
                    </a:solidFill>
                  </a:endParaRPr>
                </a:p>
              </p:txBody>
            </p:sp>
            <p:grpSp>
              <p:nvGrpSpPr>
                <p:cNvPr id="241" name="Group 240"/>
                <p:cNvGrpSpPr/>
                <p:nvPr/>
              </p:nvGrpSpPr>
              <p:grpSpPr>
                <a:xfrm>
                  <a:off x="1424241" y="4386342"/>
                  <a:ext cx="127467" cy="313118"/>
                  <a:chOff x="914400" y="2737653"/>
                  <a:chExt cx="435035" cy="313118"/>
                </a:xfrm>
              </p:grpSpPr>
              <p:cxnSp>
                <p:nvCxnSpPr>
                  <p:cNvPr id="242" name="Straight Arrow Connector 241"/>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1551702" y="4380801"/>
                  <a:ext cx="127467" cy="313118"/>
                  <a:chOff x="914400" y="2737653"/>
                  <a:chExt cx="435035" cy="313118"/>
                </a:xfrm>
              </p:grpSpPr>
              <p:cxnSp>
                <p:nvCxnSpPr>
                  <p:cNvPr id="245" name="Straight Arrow Connector 244"/>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a:off x="1662537" y="4391880"/>
                  <a:ext cx="127467" cy="313118"/>
                  <a:chOff x="914400" y="2737653"/>
                  <a:chExt cx="435035" cy="313118"/>
                </a:xfrm>
              </p:grpSpPr>
              <p:cxnSp>
                <p:nvCxnSpPr>
                  <p:cNvPr id="248" name="Straight Arrow Connector 247"/>
                  <p:cNvCxnSpPr/>
                  <p:nvPr/>
                </p:nvCxnSpPr>
                <p:spPr>
                  <a:xfrm>
                    <a:off x="914400" y="2743200"/>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1124991" y="2737653"/>
                    <a:ext cx="224444" cy="30757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grpSp>
      <p:grpSp>
        <p:nvGrpSpPr>
          <p:cNvPr id="34" name="Group 33"/>
          <p:cNvGrpSpPr/>
          <p:nvPr/>
        </p:nvGrpSpPr>
        <p:grpSpPr>
          <a:xfrm>
            <a:off x="4793258" y="2718261"/>
            <a:ext cx="4303117" cy="1792905"/>
            <a:chOff x="4793258" y="2718261"/>
            <a:chExt cx="4303117" cy="1792905"/>
          </a:xfrm>
        </p:grpSpPr>
        <p:grpSp>
          <p:nvGrpSpPr>
            <p:cNvPr id="107" name="Group 106"/>
            <p:cNvGrpSpPr/>
            <p:nvPr/>
          </p:nvGrpSpPr>
          <p:grpSpPr>
            <a:xfrm>
              <a:off x="4793258" y="3152817"/>
              <a:ext cx="1916792" cy="1358349"/>
              <a:chOff x="4793258" y="3177093"/>
              <a:chExt cx="1916792" cy="1358349"/>
            </a:xfrm>
          </p:grpSpPr>
          <p:grpSp>
            <p:nvGrpSpPr>
              <p:cNvPr id="108" name="Group 107"/>
              <p:cNvGrpSpPr/>
              <p:nvPr/>
            </p:nvGrpSpPr>
            <p:grpSpPr>
              <a:xfrm>
                <a:off x="5198577" y="3754196"/>
                <a:ext cx="1155640" cy="246221"/>
                <a:chOff x="7270138" y="2532299"/>
                <a:chExt cx="1155640" cy="246221"/>
              </a:xfrm>
            </p:grpSpPr>
            <p:sp>
              <p:nvSpPr>
                <p:cNvPr id="115" name="Rectangle 114"/>
                <p:cNvSpPr/>
                <p:nvPr/>
              </p:nvSpPr>
              <p:spPr>
                <a:xfrm rot="840000">
                  <a:off x="7270138" y="2553585"/>
                  <a:ext cx="1155640"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rot="840000">
                  <a:off x="7325219" y="2532299"/>
                  <a:ext cx="1045479"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nvGrpSpPr>
              <p:cNvPr id="109" name="Group 108"/>
              <p:cNvGrpSpPr/>
              <p:nvPr/>
            </p:nvGrpSpPr>
            <p:grpSpPr>
              <a:xfrm rot="840000">
                <a:off x="4793258" y="3177093"/>
                <a:ext cx="702486" cy="246221"/>
                <a:chOff x="5270688" y="1178360"/>
                <a:chExt cx="702486" cy="246221"/>
              </a:xfrm>
            </p:grpSpPr>
            <p:sp>
              <p:nvSpPr>
                <p:cNvPr id="113" name="Rectangle 112"/>
                <p:cNvSpPr/>
                <p:nvPr/>
              </p:nvSpPr>
              <p:spPr>
                <a:xfrm>
                  <a:off x="5270688" y="1199646"/>
                  <a:ext cx="702486"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5275522" y="1178360"/>
                  <a:ext cx="692818" cy="246221"/>
                </a:xfrm>
                <a:prstGeom prst="rect">
                  <a:avLst/>
                </a:prstGeom>
                <a:noFill/>
              </p:spPr>
              <p:txBody>
                <a:bodyPr wrap="none" rtlCol="0">
                  <a:spAutoFit/>
                </a:bodyPr>
                <a:lstStyle/>
                <a:p>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nvGrpSpPr>
              <p:cNvPr id="110" name="Group 109"/>
              <p:cNvGrpSpPr/>
              <p:nvPr/>
            </p:nvGrpSpPr>
            <p:grpSpPr>
              <a:xfrm rot="840000">
                <a:off x="5616481" y="4289221"/>
                <a:ext cx="1093569" cy="246221"/>
                <a:chOff x="6814103" y="1481284"/>
                <a:chExt cx="1093569" cy="246221"/>
              </a:xfrm>
            </p:grpSpPr>
            <p:sp>
              <p:nvSpPr>
                <p:cNvPr id="111" name="Rectangle 110"/>
                <p:cNvSpPr/>
                <p:nvPr/>
              </p:nvSpPr>
              <p:spPr>
                <a:xfrm>
                  <a:off x="6830945" y="1502570"/>
                  <a:ext cx="1059884" cy="20364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6814103" y="1481284"/>
                  <a:ext cx="1093569" cy="246221"/>
                </a:xfrm>
                <a:prstGeom prst="rect">
                  <a:avLst/>
                </a:prstGeom>
                <a:noFill/>
              </p:spPr>
              <p:txBody>
                <a:bodyPr wrap="none" rtlCol="0">
                  <a:spAutoFit/>
                </a:bodyPr>
                <a:lstStyle/>
                <a:p>
                  <a:r>
                    <a:rPr lang="en-US" sz="1000" b="1" dirty="0" smtClean="0">
                      <a:solidFill>
                        <a:srgbClr val="FF0000"/>
                      </a:solidFill>
                    </a:rPr>
                    <a:t>2(P</a:t>
                  </a:r>
                  <a:r>
                    <a:rPr lang="en-US" sz="1000" b="1" baseline="-25000" dirty="0" smtClean="0">
                      <a:solidFill>
                        <a:srgbClr val="FF0000"/>
                      </a:solidFill>
                    </a:rPr>
                    <a:t>1</a:t>
                  </a:r>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P</a:t>
                  </a:r>
                  <a:r>
                    <a:rPr lang="en-US" sz="1000" b="1" baseline="-25000" dirty="0" smtClean="0">
                      <a:solidFill>
                        <a:srgbClr val="0000FF"/>
                      </a:solidFill>
                    </a:rPr>
                    <a:t>2</a:t>
                  </a:r>
                  <a:r>
                    <a:rPr lang="en-US" sz="1000" b="1" dirty="0" smtClean="0">
                      <a:solidFill>
                        <a:srgbClr val="0000FF"/>
                      </a:solidFill>
                    </a:rPr>
                    <a:t>P</a:t>
                  </a:r>
                  <a:r>
                    <a:rPr lang="en-US" sz="1000" b="1" baseline="-25000" dirty="0" smtClean="0">
                      <a:solidFill>
                        <a:srgbClr val="0000FF"/>
                      </a:solidFill>
                    </a:rPr>
                    <a:t>1</a:t>
                  </a:r>
                  <a:r>
                    <a:rPr lang="en-US" sz="1000" b="1" dirty="0" smtClean="0">
                      <a:solidFill>
                        <a:srgbClr val="0000FF"/>
                      </a:solidFill>
                    </a:rPr>
                    <a:t>)</a:t>
                  </a:r>
                  <a:endParaRPr lang="en-US" sz="1000" b="1" dirty="0">
                    <a:solidFill>
                      <a:srgbClr val="0000FF"/>
                    </a:solidFill>
                  </a:endParaRPr>
                </a:p>
              </p:txBody>
            </p:sp>
          </p:grpSp>
        </p:grpSp>
        <p:grpSp>
          <p:nvGrpSpPr>
            <p:cNvPr id="32" name="Group 31"/>
            <p:cNvGrpSpPr/>
            <p:nvPr/>
          </p:nvGrpSpPr>
          <p:grpSpPr>
            <a:xfrm>
              <a:off x="6894012" y="2718261"/>
              <a:ext cx="2202363" cy="1039091"/>
              <a:chOff x="6894012" y="2718261"/>
              <a:chExt cx="2202363" cy="1039091"/>
            </a:xfrm>
          </p:grpSpPr>
          <p:sp>
            <p:nvSpPr>
              <p:cNvPr id="31" name="Rectangle 30"/>
              <p:cNvSpPr/>
              <p:nvPr/>
            </p:nvSpPr>
            <p:spPr>
              <a:xfrm>
                <a:off x="6907876" y="2718261"/>
                <a:ext cx="2188499" cy="1039091"/>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894012" y="2911689"/>
                <a:ext cx="2191801" cy="712661"/>
                <a:chOff x="6894012" y="2911689"/>
                <a:chExt cx="2191801" cy="712661"/>
              </a:xfrm>
            </p:grpSpPr>
            <p:sp>
              <p:nvSpPr>
                <p:cNvPr id="250" name="Rectangle 249"/>
                <p:cNvSpPr/>
                <p:nvPr/>
              </p:nvSpPr>
              <p:spPr>
                <a:xfrm>
                  <a:off x="6974381" y="2919553"/>
                  <a:ext cx="2044978" cy="307571"/>
                </a:xfrm>
                <a:prstGeom prst="rect">
                  <a:avLst/>
                </a:prstGeom>
                <a:pattFill prst="pct2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5" name="Group 254"/>
                <p:cNvGrpSpPr/>
                <p:nvPr/>
              </p:nvGrpSpPr>
              <p:grpSpPr>
                <a:xfrm>
                  <a:off x="6941129" y="2917187"/>
                  <a:ext cx="2144684" cy="310341"/>
                  <a:chOff x="701039" y="2732521"/>
                  <a:chExt cx="961506" cy="310341"/>
                </a:xfrm>
              </p:grpSpPr>
              <p:cxnSp>
                <p:nvCxnSpPr>
                  <p:cNvPr id="256" name="Straight Connector 255"/>
                  <p:cNvCxnSpPr/>
                  <p:nvPr/>
                </p:nvCxnSpPr>
                <p:spPr>
                  <a:xfrm>
                    <a:off x="714894" y="2732521"/>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01039" y="3042862"/>
                    <a:ext cx="947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3" name="Rectangle 262"/>
                <p:cNvSpPr/>
                <p:nvPr/>
              </p:nvSpPr>
              <p:spPr>
                <a:xfrm>
                  <a:off x="6973624" y="3226188"/>
                  <a:ext cx="2045687" cy="398162"/>
                </a:xfrm>
                <a:prstGeom prst="rect">
                  <a:avLst/>
                </a:prstGeom>
                <a:pattFill prst="horzBrick">
                  <a:fgClr>
                    <a:schemeClr val="tx1"/>
                  </a:fgClr>
                  <a:bgClr>
                    <a:schemeClr val="accent2">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grpSp>
              <p:nvGrpSpPr>
                <p:cNvPr id="25" name="Group 24"/>
                <p:cNvGrpSpPr/>
                <p:nvPr/>
              </p:nvGrpSpPr>
              <p:grpSpPr>
                <a:xfrm>
                  <a:off x="8157569" y="2915401"/>
                  <a:ext cx="698255" cy="320036"/>
                  <a:chOff x="8207447" y="2915401"/>
                  <a:chExt cx="698255" cy="320036"/>
                </a:xfrm>
              </p:grpSpPr>
              <p:grpSp>
                <p:nvGrpSpPr>
                  <p:cNvPr id="252" name="Group 251"/>
                  <p:cNvGrpSpPr/>
                  <p:nvPr/>
                </p:nvGrpSpPr>
                <p:grpSpPr>
                  <a:xfrm>
                    <a:off x="8207447" y="2922319"/>
                    <a:ext cx="229971" cy="313118"/>
                    <a:chOff x="914400" y="2737653"/>
                    <a:chExt cx="435035" cy="313118"/>
                  </a:xfrm>
                </p:grpSpPr>
                <p:cxnSp>
                  <p:nvCxnSpPr>
                    <p:cNvPr id="253" name="Straight Arrow Connector 252"/>
                    <p:cNvCxnSpPr/>
                    <p:nvPr/>
                  </p:nvCxnSpPr>
                  <p:spPr>
                    <a:xfrm>
                      <a:off x="914400" y="2743200"/>
                      <a:ext cx="224444" cy="307571"/>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V="1">
                      <a:off x="1124991" y="2737653"/>
                      <a:ext cx="224444" cy="307571"/>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60" name="Straight Arrow Connector 259"/>
                  <p:cNvCxnSpPr/>
                  <p:nvPr/>
                </p:nvCxnSpPr>
                <p:spPr>
                  <a:xfrm>
                    <a:off x="8451280" y="2920948"/>
                    <a:ext cx="118647" cy="307571"/>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V="1">
                    <a:off x="8787055" y="2915401"/>
                    <a:ext cx="118647" cy="307571"/>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a:off x="8578735" y="3206345"/>
                    <a:ext cx="232756" cy="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8" name="TextBox 257"/>
                <p:cNvSpPr txBox="1"/>
                <p:nvPr/>
              </p:nvSpPr>
              <p:spPr>
                <a:xfrm>
                  <a:off x="6894012" y="2911689"/>
                  <a:ext cx="1391728" cy="307777"/>
                </a:xfrm>
                <a:prstGeom prst="rect">
                  <a:avLst/>
                </a:prstGeom>
                <a:noFill/>
              </p:spPr>
              <p:txBody>
                <a:bodyPr wrap="none" rtlCol="0">
                  <a:spAutoFit/>
                </a:bodyPr>
                <a:lstStyle/>
                <a:p>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P</a:t>
                  </a:r>
                  <a:r>
                    <a:rPr lang="en-US" sz="1400" b="1" baseline="-25000" dirty="0" smtClean="0">
                      <a:solidFill>
                        <a:srgbClr val="FF0000"/>
                      </a:solidFill>
                    </a:rPr>
                    <a:t>1</a:t>
                  </a:r>
                  <a:r>
                    <a:rPr lang="en-US" sz="1400" b="1" dirty="0" smtClean="0">
                      <a:solidFill>
                        <a:srgbClr val="FF0000"/>
                      </a:solidFill>
                    </a:rPr>
                    <a:t>)</a:t>
                  </a:r>
                  <a:r>
                    <a:rPr lang="en-US" sz="1400" b="1" dirty="0" smtClean="0">
                      <a:solidFill>
                        <a:srgbClr val="0000FF"/>
                      </a:solidFill>
                    </a:rPr>
                    <a:t>(P</a:t>
                  </a:r>
                  <a:r>
                    <a:rPr lang="en-US" sz="1400" b="1" baseline="-25000" dirty="0" smtClean="0">
                      <a:solidFill>
                        <a:srgbClr val="0000FF"/>
                      </a:solidFill>
                    </a:rPr>
                    <a:t>1</a:t>
                  </a:r>
                  <a:r>
                    <a:rPr lang="en-US" sz="1400" b="1" dirty="0" smtClean="0">
                      <a:solidFill>
                        <a:srgbClr val="0000FF"/>
                      </a:solidFill>
                    </a:rPr>
                    <a:t>P</a:t>
                  </a:r>
                  <a:r>
                    <a:rPr lang="en-US" sz="1400" b="1" baseline="-25000" dirty="0" smtClean="0">
                      <a:solidFill>
                        <a:srgbClr val="0000FF"/>
                      </a:solidFill>
                    </a:rPr>
                    <a:t>2</a:t>
                  </a:r>
                  <a:r>
                    <a:rPr lang="en-US" sz="1400" b="1" dirty="0" smtClean="0">
                      <a:solidFill>
                        <a:srgbClr val="0000FF"/>
                      </a:solidFill>
                    </a:rPr>
                    <a:t>P</a:t>
                  </a:r>
                  <a:r>
                    <a:rPr lang="en-US" sz="1400" b="1" baseline="-25000" dirty="0" smtClean="0">
                      <a:solidFill>
                        <a:srgbClr val="0000FF"/>
                      </a:solidFill>
                    </a:rPr>
                    <a:t>1</a:t>
                  </a:r>
                  <a:r>
                    <a:rPr lang="en-US" sz="1400" b="1" dirty="0" smtClean="0">
                      <a:solidFill>
                        <a:srgbClr val="0000FF"/>
                      </a:solidFill>
                    </a:rPr>
                    <a:t>)</a:t>
                  </a:r>
                  <a:endParaRPr lang="en-US" sz="1400" b="1" baseline="-25000" dirty="0">
                    <a:solidFill>
                      <a:srgbClr val="0000FF"/>
                    </a:solidFill>
                  </a:endParaRPr>
                </a:p>
              </p:txBody>
            </p:sp>
          </p:grpSp>
        </p:grpSp>
      </p:grpSp>
      <p:sp>
        <p:nvSpPr>
          <p:cNvPr id="264" name="Text Box 2"/>
          <p:cNvSpPr txBox="1">
            <a:spLocks noChangeArrowheads="1"/>
          </p:cNvSpPr>
          <p:nvPr/>
        </p:nvSpPr>
        <p:spPr bwMode="auto">
          <a:xfrm>
            <a:off x="3000230" y="0"/>
            <a:ext cx="3097574"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Acoustic Synthetic  </a:t>
            </a:r>
            <a:endParaRPr lang="en-US" b="1" dirty="0">
              <a:solidFill>
                <a:schemeClr val="bg1"/>
              </a:solidFill>
            </a:endParaRPr>
          </a:p>
        </p:txBody>
      </p:sp>
    </p:spTree>
    <p:extLst>
      <p:ext uri="{BB962C8B-B14F-4D97-AF65-F5344CB8AC3E}">
        <p14:creationId xmlns:p14="http://schemas.microsoft.com/office/powerpoint/2010/main" val="220632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6" name="Rectangle 85"/>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7" name="Rectangle 46"/>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8" name="Rectangle 47"/>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9" name="Rectangle 48"/>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0" name="5-Point Star 49"/>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Oval 61"/>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3" name="Oval 62"/>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4" name="Oval 63"/>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5" name="Oval 64"/>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6" name="Oval 65"/>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7" name="Oval 66"/>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8" name="Oval 67"/>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9" name="Oval 68"/>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0" name="Oval 69"/>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1" name="Oval 70"/>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72" name="Oval 71"/>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85" name="TextBox 84"/>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74" name="Text Box 2"/>
          <p:cNvSpPr txBox="1">
            <a:spLocks noChangeArrowheads="1"/>
          </p:cNvSpPr>
          <p:nvPr/>
        </p:nvSpPr>
        <p:spPr bwMode="auto">
          <a:xfrm>
            <a:off x="1860278" y="0"/>
            <a:ext cx="5377493"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Trapped and Leaky Acoustic Modes</a:t>
            </a:r>
            <a:endParaRPr lang="en-US" b="1" dirty="0">
              <a:solidFill>
                <a:schemeClr val="bg1"/>
              </a:solidFill>
            </a:endParaRPr>
          </a:p>
        </p:txBody>
      </p:sp>
      <p:sp>
        <p:nvSpPr>
          <p:cNvPr id="75" name="TextBox 74"/>
          <p:cNvSpPr txBox="1"/>
          <p:nvPr/>
        </p:nvSpPr>
        <p:spPr>
          <a:xfrm>
            <a:off x="4890446" y="814691"/>
            <a:ext cx="3469595" cy="1186830"/>
          </a:xfrm>
          <a:prstGeom prst="rect">
            <a:avLst/>
          </a:prstGeom>
          <a:noFill/>
        </p:spPr>
        <p:txBody>
          <a:bodyPr wrap="square" lIns="78071" tIns="39036" rIns="78071" bIns="39036" rtlCol="0">
            <a:spAutoFit/>
          </a:bodyPr>
          <a:lstStyle/>
          <a:p>
            <a:pPr algn="ctr"/>
            <a:r>
              <a:rPr lang="en-US" sz="2400" b="1" dirty="0">
                <a:solidFill>
                  <a:schemeClr val="bg1"/>
                </a:solidFill>
              </a:rPr>
              <a:t>Acoustic</a:t>
            </a:r>
          </a:p>
          <a:p>
            <a:pPr algn="ctr"/>
            <a:r>
              <a:rPr lang="en-US" sz="2400" b="1" dirty="0">
                <a:solidFill>
                  <a:schemeClr val="bg1"/>
                </a:solidFill>
              </a:rPr>
              <a:t>V</a:t>
            </a:r>
            <a:r>
              <a:rPr lang="en-US" sz="2400" b="1" baseline="-25000" dirty="0">
                <a:solidFill>
                  <a:schemeClr val="bg1"/>
                </a:solidFill>
              </a:rPr>
              <a:t>SHEAR </a:t>
            </a:r>
            <a:r>
              <a:rPr lang="en-US" sz="2400" b="1" dirty="0">
                <a:solidFill>
                  <a:schemeClr val="bg1"/>
                </a:solidFill>
              </a:rPr>
              <a:t>= 0</a:t>
            </a:r>
          </a:p>
          <a:p>
            <a:pPr algn="ctr"/>
            <a:r>
              <a:rPr lang="en-US" sz="2400" b="1" dirty="0">
                <a:solidFill>
                  <a:schemeClr val="bg1"/>
                </a:solidFill>
              </a:rPr>
              <a:t> </a:t>
            </a:r>
          </a:p>
        </p:txBody>
      </p:sp>
      <p:sp>
        <p:nvSpPr>
          <p:cNvPr id="93" name="TextBox 92"/>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94" name="TextBox 93"/>
          <p:cNvSpPr txBox="1"/>
          <p:nvPr/>
        </p:nvSpPr>
        <p:spPr>
          <a:xfrm>
            <a:off x="1637570" y="890574"/>
            <a:ext cx="1499381" cy="294278"/>
          </a:xfrm>
          <a:prstGeom prst="rect">
            <a:avLst/>
          </a:prstGeom>
          <a:noFill/>
        </p:spPr>
        <p:txBody>
          <a:bodyPr wrap="none" lIns="78071" tIns="39036" rIns="78071" bIns="39036" rtlCol="0">
            <a:spAutoFit/>
          </a:bodyPr>
          <a:lstStyle/>
          <a:p>
            <a:r>
              <a:rPr lang="en-US" sz="1400" b="1" dirty="0"/>
              <a:t>5600,    0,    2.00</a:t>
            </a:r>
          </a:p>
        </p:txBody>
      </p:sp>
      <p:sp>
        <p:nvSpPr>
          <p:cNvPr id="95" name="TextBox 94"/>
          <p:cNvSpPr txBox="1"/>
          <p:nvPr/>
        </p:nvSpPr>
        <p:spPr>
          <a:xfrm>
            <a:off x="1653825" y="1538669"/>
            <a:ext cx="1449687" cy="294278"/>
          </a:xfrm>
          <a:prstGeom prst="rect">
            <a:avLst/>
          </a:prstGeom>
          <a:noFill/>
        </p:spPr>
        <p:txBody>
          <a:bodyPr wrap="none" lIns="78071" tIns="39036" rIns="78071" bIns="39036" rtlCol="0">
            <a:spAutoFit/>
          </a:bodyPr>
          <a:lstStyle/>
          <a:p>
            <a:r>
              <a:rPr lang="en-US" sz="1400" b="1" dirty="0">
                <a:solidFill>
                  <a:schemeClr val="bg1"/>
                </a:solidFill>
              </a:rPr>
              <a:t>9000,    0,   2.24</a:t>
            </a:r>
          </a:p>
        </p:txBody>
      </p:sp>
      <p:sp>
        <p:nvSpPr>
          <p:cNvPr id="96" name="TextBox 95"/>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grpSp>
        <p:nvGrpSpPr>
          <p:cNvPr id="165" name="Group 164"/>
          <p:cNvGrpSpPr/>
          <p:nvPr/>
        </p:nvGrpSpPr>
        <p:grpSpPr>
          <a:xfrm>
            <a:off x="2538048" y="2359756"/>
            <a:ext cx="4352857" cy="2675823"/>
            <a:chOff x="2554674" y="2370966"/>
            <a:chExt cx="4352857" cy="2675823"/>
          </a:xfrm>
        </p:grpSpPr>
        <p:cxnSp>
          <p:nvCxnSpPr>
            <p:cNvPr id="166" name="Straight Connector 165"/>
            <p:cNvCxnSpPr/>
            <p:nvPr/>
          </p:nvCxnSpPr>
          <p:spPr>
            <a:xfrm>
              <a:off x="2556022" y="2379565"/>
              <a:ext cx="4071355" cy="16745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554674" y="2378217"/>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6189059" y="3927977"/>
              <a:ext cx="718472" cy="1118812"/>
              <a:chOff x="6189059" y="3927977"/>
              <a:chExt cx="718472" cy="1118812"/>
            </a:xfrm>
          </p:grpSpPr>
          <p:sp>
            <p:nvSpPr>
              <p:cNvPr id="172" name="TextBox 171"/>
              <p:cNvSpPr txBox="1"/>
              <p:nvPr/>
            </p:nvSpPr>
            <p:spPr>
              <a:xfrm>
                <a:off x="6554549" y="3927977"/>
                <a:ext cx="352982" cy="246221"/>
              </a:xfrm>
              <a:prstGeom prst="rect">
                <a:avLst/>
              </a:prstGeom>
              <a:noFill/>
            </p:spPr>
            <p:txBody>
              <a:bodyPr wrap="none" rtlCol="0">
                <a:spAutoFit/>
              </a:bodyPr>
              <a:lstStyle/>
              <a:p>
                <a:r>
                  <a:rPr lang="en-US" sz="1000" b="1" dirty="0" smtClean="0">
                    <a:solidFill>
                      <a:srgbClr val="FF0000"/>
                    </a:solidFill>
                  </a:rPr>
                  <a:t>P</a:t>
                </a:r>
                <a:r>
                  <a:rPr lang="en-US" sz="1000" b="1" baseline="-25000" dirty="0" smtClean="0">
                    <a:solidFill>
                      <a:srgbClr val="FF0000"/>
                    </a:solidFill>
                  </a:rPr>
                  <a:t>1</a:t>
                </a:r>
                <a:r>
                  <a:rPr lang="en-US" sz="1000" b="1" dirty="0" smtClean="0">
                    <a:solidFill>
                      <a:srgbClr val="FF0000"/>
                    </a:solidFill>
                  </a:rPr>
                  <a:t> </a:t>
                </a:r>
                <a:endParaRPr lang="en-US" sz="1000" b="1" dirty="0">
                  <a:solidFill>
                    <a:srgbClr val="FF0000"/>
                  </a:solidFill>
                </a:endParaRPr>
              </a:p>
            </p:txBody>
          </p:sp>
          <p:sp>
            <p:nvSpPr>
              <p:cNvPr id="173" name="TextBox 172"/>
              <p:cNvSpPr txBox="1"/>
              <p:nvPr/>
            </p:nvSpPr>
            <p:spPr>
              <a:xfrm>
                <a:off x="6189059" y="4800568"/>
                <a:ext cx="453970" cy="246221"/>
              </a:xfrm>
              <a:prstGeom prst="rect">
                <a:avLst/>
              </a:prstGeom>
              <a:noFill/>
            </p:spPr>
            <p:txBody>
              <a:bodyPr wrap="none" rtlCol="0">
                <a:spAutoFit/>
              </a:bodyPr>
              <a:lstStyle/>
              <a:p>
                <a:r>
                  <a:rPr lang="en-US" sz="1000" b="1" dirty="0" err="1" smtClean="0">
                    <a:solidFill>
                      <a:srgbClr val="FF0000"/>
                    </a:solidFill>
                  </a:rPr>
                  <a:t>P</a:t>
                </a:r>
                <a:r>
                  <a:rPr lang="en-US" sz="1000" b="1" baseline="-25000" dirty="0" err="1" smtClean="0">
                    <a:solidFill>
                      <a:srgbClr val="FF0000"/>
                    </a:solidFill>
                  </a:rPr>
                  <a:t>Crit</a:t>
                </a:r>
                <a:r>
                  <a:rPr lang="en-US" sz="1000" b="1" dirty="0" smtClean="0">
                    <a:solidFill>
                      <a:srgbClr val="FF0000"/>
                    </a:solidFill>
                  </a:rPr>
                  <a:t> </a:t>
                </a:r>
                <a:endParaRPr lang="en-US" sz="1000" b="1" dirty="0">
                  <a:solidFill>
                    <a:srgbClr val="FF0000"/>
                  </a:solidFill>
                </a:endParaRPr>
              </a:p>
            </p:txBody>
          </p:sp>
        </p:grpSp>
        <p:grpSp>
          <p:nvGrpSpPr>
            <p:cNvPr id="169" name="Group 168"/>
            <p:cNvGrpSpPr/>
            <p:nvPr/>
          </p:nvGrpSpPr>
          <p:grpSpPr>
            <a:xfrm>
              <a:off x="2565176" y="2370966"/>
              <a:ext cx="4329531" cy="1183605"/>
              <a:chOff x="2565176" y="2370966"/>
              <a:chExt cx="4329531" cy="1183605"/>
            </a:xfrm>
          </p:grpSpPr>
          <p:cxnSp>
            <p:nvCxnSpPr>
              <p:cNvPr id="170" name="Straight Connector 169"/>
              <p:cNvCxnSpPr/>
              <p:nvPr/>
            </p:nvCxnSpPr>
            <p:spPr>
              <a:xfrm>
                <a:off x="2565176" y="2370966"/>
                <a:ext cx="4062201" cy="1051965"/>
              </a:xfrm>
              <a:prstGeom prst="line">
                <a:avLst/>
              </a:prstGeom>
              <a:ln>
                <a:solidFill>
                  <a:srgbClr val="CC00CC"/>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554549" y="3308350"/>
                <a:ext cx="340158" cy="246221"/>
              </a:xfrm>
              <a:prstGeom prst="rect">
                <a:avLst/>
              </a:prstGeom>
              <a:noFill/>
            </p:spPr>
            <p:txBody>
              <a:bodyPr wrap="none" rtlCol="0">
                <a:spAutoFit/>
              </a:bodyPr>
              <a:lstStyle/>
              <a:p>
                <a:r>
                  <a:rPr lang="en-US" sz="1000" b="1" dirty="0" smtClean="0">
                    <a:solidFill>
                      <a:srgbClr val="CC00CC"/>
                    </a:solidFill>
                  </a:rPr>
                  <a:t>P2</a:t>
                </a:r>
                <a:endParaRPr lang="en-US" sz="1000" b="1" dirty="0">
                  <a:solidFill>
                    <a:srgbClr val="CC00CC"/>
                  </a:solidFill>
                </a:endParaRPr>
              </a:p>
            </p:txBody>
          </p:sp>
        </p:grpSp>
      </p:grpSp>
      <p:sp>
        <p:nvSpPr>
          <p:cNvPr id="174" name="Rectangle 173"/>
          <p:cNvSpPr/>
          <p:nvPr/>
        </p:nvSpPr>
        <p:spPr>
          <a:xfrm>
            <a:off x="2127886" y="2046355"/>
            <a:ext cx="4746284" cy="307492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pic>
        <p:nvPicPr>
          <p:cNvPr id="175" name="Picture 3" descr="H:\fred\Desktop\plot_t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73" t="11767" r="29160" b="14233"/>
          <a:stretch/>
        </p:blipFill>
        <p:spPr bwMode="auto">
          <a:xfrm>
            <a:off x="2544433" y="2358993"/>
            <a:ext cx="4078225" cy="2537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76" name="Group 175"/>
          <p:cNvGrpSpPr/>
          <p:nvPr/>
        </p:nvGrpSpPr>
        <p:grpSpPr>
          <a:xfrm>
            <a:off x="2058054" y="2046355"/>
            <a:ext cx="4795305" cy="2773324"/>
            <a:chOff x="2263859" y="2666629"/>
            <a:chExt cx="5274836" cy="3599330"/>
          </a:xfrm>
        </p:grpSpPr>
        <p:grpSp>
          <p:nvGrpSpPr>
            <p:cNvPr id="177" name="Group 176"/>
            <p:cNvGrpSpPr/>
            <p:nvPr/>
          </p:nvGrpSpPr>
          <p:grpSpPr>
            <a:xfrm>
              <a:off x="2596040" y="2666629"/>
              <a:ext cx="4942655" cy="482255"/>
              <a:chOff x="2596040" y="2631004"/>
              <a:chExt cx="4942655" cy="482255"/>
            </a:xfrm>
          </p:grpSpPr>
          <p:sp>
            <p:nvSpPr>
              <p:cNvPr id="197" name="TextBox 196"/>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198" name="TextBox 197"/>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199" name="TextBox 198"/>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00" name="TextBox 199"/>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01" name="TextBox 200"/>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202" name="TextBox 201"/>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203" name="TextBox 202"/>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204" name="TextBox 203"/>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178" name="Group 177"/>
            <p:cNvGrpSpPr/>
            <p:nvPr/>
          </p:nvGrpSpPr>
          <p:grpSpPr>
            <a:xfrm>
              <a:off x="2263859" y="2855000"/>
              <a:ext cx="601172" cy="3410959"/>
              <a:chOff x="2216359" y="2855000"/>
              <a:chExt cx="601172" cy="3410959"/>
            </a:xfrm>
          </p:grpSpPr>
          <p:sp>
            <p:nvSpPr>
              <p:cNvPr id="179" name="TextBox 178"/>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180" name="TextBox 179"/>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81" name="TextBox 180"/>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82" name="TextBox 181"/>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83" name="TextBox 182"/>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84" name="TextBox 183"/>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85" name="TextBox 184"/>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86" name="TextBox 185"/>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87" name="TextBox 186"/>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88" name="TextBox 187"/>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89" name="TextBox 188"/>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190" name="TextBox 189"/>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191" name="TextBox 190"/>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192" name="TextBox 191"/>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193" name="Group 192"/>
              <p:cNvGrpSpPr/>
              <p:nvPr/>
            </p:nvGrpSpPr>
            <p:grpSpPr>
              <a:xfrm>
                <a:off x="2216359" y="2923883"/>
                <a:ext cx="474681" cy="2726562"/>
                <a:chOff x="2216359" y="2923883"/>
                <a:chExt cx="474681" cy="2726562"/>
              </a:xfrm>
            </p:grpSpPr>
            <p:sp>
              <p:nvSpPr>
                <p:cNvPr id="194" name="TextBox 193"/>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195" name="TextBox 194"/>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196" name="TextBox 195"/>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pic>
        <p:nvPicPr>
          <p:cNvPr id="20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657" y="2215154"/>
            <a:ext cx="4366881" cy="283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7228" y="2170141"/>
            <a:ext cx="4364181" cy="286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206"/>
          <p:cNvSpPr/>
          <p:nvPr/>
        </p:nvSpPr>
        <p:spPr>
          <a:xfrm>
            <a:off x="2379160" y="2081059"/>
            <a:ext cx="4481229" cy="25104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spcCol="0" rtlCol="0" anchor="ctr"/>
          <a:lstStyle/>
          <a:p>
            <a:pPr algn="ctr"/>
            <a:endParaRPr lang="en-US"/>
          </a:p>
        </p:txBody>
      </p:sp>
      <p:grpSp>
        <p:nvGrpSpPr>
          <p:cNvPr id="208" name="Group 207"/>
          <p:cNvGrpSpPr/>
          <p:nvPr/>
        </p:nvGrpSpPr>
        <p:grpSpPr>
          <a:xfrm>
            <a:off x="2364818" y="2042312"/>
            <a:ext cx="4493323" cy="371583"/>
            <a:chOff x="2596040" y="2631004"/>
            <a:chExt cx="4942655" cy="482255"/>
          </a:xfrm>
        </p:grpSpPr>
        <p:sp>
          <p:nvSpPr>
            <p:cNvPr id="209" name="TextBox 208"/>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10" name="TextBox 209"/>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11" name="TextBox 210"/>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12" name="TextBox 211"/>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213" name="TextBox 212"/>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214" name="TextBox 213"/>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215" name="TextBox 214"/>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216" name="TextBox 215"/>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217" name="Group 216"/>
          <p:cNvGrpSpPr/>
          <p:nvPr/>
        </p:nvGrpSpPr>
        <p:grpSpPr>
          <a:xfrm>
            <a:off x="2548600" y="2349501"/>
            <a:ext cx="4100775" cy="2546856"/>
            <a:chOff x="2535637" y="2361733"/>
            <a:chExt cx="4100775" cy="2546856"/>
          </a:xfrm>
        </p:grpSpPr>
        <p:sp>
          <p:nvSpPr>
            <p:cNvPr id="218" name="Freeform 217"/>
            <p:cNvSpPr/>
            <p:nvPr/>
          </p:nvSpPr>
          <p:spPr>
            <a:xfrm>
              <a:off x="2535637" y="2365457"/>
              <a:ext cx="3865164" cy="2537521"/>
            </a:xfrm>
            <a:custGeom>
              <a:avLst/>
              <a:gdLst>
                <a:gd name="connsiteX0" fmla="*/ 0 w 4381995"/>
                <a:gd name="connsiteY0" fmla="*/ 0 h 3277590"/>
                <a:gd name="connsiteX1" fmla="*/ 4381995 w 4381995"/>
                <a:gd name="connsiteY1" fmla="*/ 3277590 h 3277590"/>
                <a:gd name="connsiteX2" fmla="*/ 23751 w 4381995"/>
                <a:gd name="connsiteY2" fmla="*/ 3265715 h 3277590"/>
                <a:gd name="connsiteX3" fmla="*/ 0 w 4381995"/>
                <a:gd name="connsiteY3" fmla="*/ 0 h 3277590"/>
              </a:gdLst>
              <a:ahLst/>
              <a:cxnLst>
                <a:cxn ang="0">
                  <a:pos x="connsiteX0" y="connsiteY0"/>
                </a:cxn>
                <a:cxn ang="0">
                  <a:pos x="connsiteX1" y="connsiteY1"/>
                </a:cxn>
                <a:cxn ang="0">
                  <a:pos x="connsiteX2" y="connsiteY2"/>
                </a:cxn>
                <a:cxn ang="0">
                  <a:pos x="connsiteX3" y="connsiteY3"/>
                </a:cxn>
              </a:cxnLst>
              <a:rect l="l" t="t" r="r" b="b"/>
              <a:pathLst>
                <a:path w="4381995" h="3277590">
                  <a:moveTo>
                    <a:pt x="0" y="0"/>
                  </a:moveTo>
                  <a:lnTo>
                    <a:pt x="4381995" y="3277590"/>
                  </a:lnTo>
                  <a:lnTo>
                    <a:pt x="23751" y="3265715"/>
                  </a:lnTo>
                  <a:cubicBezTo>
                    <a:pt x="19793" y="2185060"/>
                    <a:pt x="15834" y="1104406"/>
                    <a:pt x="0" y="0"/>
                  </a:cubicBezTo>
                  <a:close/>
                </a:path>
              </a:pathLst>
            </a:custGeom>
            <a:solidFill>
              <a:srgbClr val="FF99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2546856" y="2361733"/>
              <a:ext cx="4089556" cy="2546856"/>
            </a:xfrm>
            <a:custGeom>
              <a:avLst/>
              <a:gdLst>
                <a:gd name="connsiteX0" fmla="*/ 0 w 4089556"/>
                <a:gd name="connsiteY0" fmla="*/ 0 h 2546856"/>
                <a:gd name="connsiteX1" fmla="*/ 4089556 w 4089556"/>
                <a:gd name="connsiteY1" fmla="*/ 5609 h 2546856"/>
                <a:gd name="connsiteX2" fmla="*/ 4089556 w 4089556"/>
                <a:gd name="connsiteY2" fmla="*/ 2541246 h 2546856"/>
                <a:gd name="connsiteX3" fmla="*/ 3881993 w 4089556"/>
                <a:gd name="connsiteY3" fmla="*/ 2546856 h 2546856"/>
                <a:gd name="connsiteX4" fmla="*/ 0 w 4089556"/>
                <a:gd name="connsiteY4" fmla="*/ 0 h 254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556" h="2546856">
                  <a:moveTo>
                    <a:pt x="0" y="0"/>
                  </a:moveTo>
                  <a:lnTo>
                    <a:pt x="4089556" y="5609"/>
                  </a:lnTo>
                  <a:lnTo>
                    <a:pt x="4089556" y="2541246"/>
                  </a:lnTo>
                  <a:lnTo>
                    <a:pt x="3881993" y="2546856"/>
                  </a:lnTo>
                  <a:lnTo>
                    <a:pt x="0" y="0"/>
                  </a:lnTo>
                  <a:close/>
                </a:path>
              </a:pathLst>
            </a:custGeom>
            <a:solidFill>
              <a:srgbClr val="99FF6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3" name="Straight Connector 222"/>
          <p:cNvCxnSpPr/>
          <p:nvPr/>
        </p:nvCxnSpPr>
        <p:spPr>
          <a:xfrm>
            <a:off x="2546361" y="2375320"/>
            <a:ext cx="3886586" cy="25336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6180746" y="3925080"/>
            <a:ext cx="585422" cy="1118812"/>
            <a:chOff x="6189059" y="3927977"/>
            <a:chExt cx="585422" cy="1118812"/>
          </a:xfrm>
        </p:grpSpPr>
        <p:sp>
          <p:nvSpPr>
            <p:cNvPr id="228" name="TextBox 227"/>
            <p:cNvSpPr txBox="1"/>
            <p:nvPr/>
          </p:nvSpPr>
          <p:spPr>
            <a:xfrm>
              <a:off x="6554549" y="3927977"/>
              <a:ext cx="219932" cy="246221"/>
            </a:xfrm>
            <a:prstGeom prst="rect">
              <a:avLst/>
            </a:prstGeom>
            <a:noFill/>
          </p:spPr>
          <p:txBody>
            <a:bodyPr wrap="none" rtlCol="0">
              <a:spAutoFit/>
            </a:bodyPr>
            <a:lstStyle/>
            <a:p>
              <a:r>
                <a:rPr lang="en-US" sz="1000" b="1" dirty="0" smtClean="0">
                  <a:solidFill>
                    <a:srgbClr val="FF0000"/>
                  </a:solidFill>
                </a:rPr>
                <a:t> </a:t>
              </a:r>
              <a:endParaRPr lang="en-US" sz="1000" b="1" dirty="0">
                <a:solidFill>
                  <a:srgbClr val="FF0000"/>
                </a:solidFill>
              </a:endParaRPr>
            </a:p>
          </p:txBody>
        </p:sp>
        <p:sp>
          <p:nvSpPr>
            <p:cNvPr id="229" name="TextBox 228"/>
            <p:cNvSpPr txBox="1"/>
            <p:nvPr/>
          </p:nvSpPr>
          <p:spPr>
            <a:xfrm>
              <a:off x="6189059" y="4800568"/>
              <a:ext cx="453970" cy="246221"/>
            </a:xfrm>
            <a:prstGeom prst="rect">
              <a:avLst/>
            </a:prstGeom>
            <a:noFill/>
          </p:spPr>
          <p:txBody>
            <a:bodyPr wrap="none" rtlCol="0">
              <a:spAutoFit/>
            </a:bodyPr>
            <a:lstStyle/>
            <a:p>
              <a:r>
                <a:rPr lang="en-US" sz="1000" b="1" dirty="0" err="1" smtClean="0">
                  <a:solidFill>
                    <a:srgbClr val="FF0000"/>
                  </a:solidFill>
                </a:rPr>
                <a:t>P</a:t>
              </a:r>
              <a:r>
                <a:rPr lang="en-US" sz="1000" b="1" baseline="-25000" dirty="0" err="1" smtClean="0">
                  <a:solidFill>
                    <a:srgbClr val="FF0000"/>
                  </a:solidFill>
                </a:rPr>
                <a:t>Crit</a:t>
              </a:r>
              <a:r>
                <a:rPr lang="en-US" sz="1000" b="1" dirty="0" smtClean="0">
                  <a:solidFill>
                    <a:srgbClr val="FF0000"/>
                  </a:solidFill>
                </a:rPr>
                <a:t> </a:t>
              </a:r>
              <a:endParaRPr lang="en-US" sz="1000" b="1" dirty="0">
                <a:solidFill>
                  <a:srgbClr val="FF0000"/>
                </a:solidFill>
              </a:endParaRPr>
            </a:p>
          </p:txBody>
        </p:sp>
      </p:grpSp>
      <p:grpSp>
        <p:nvGrpSpPr>
          <p:cNvPr id="5" name="Group 4"/>
          <p:cNvGrpSpPr/>
          <p:nvPr/>
        </p:nvGrpSpPr>
        <p:grpSpPr>
          <a:xfrm>
            <a:off x="3053422" y="2527405"/>
            <a:ext cx="3242628" cy="2043574"/>
            <a:chOff x="-1368949" y="2336213"/>
            <a:chExt cx="3242628" cy="2043574"/>
          </a:xfrm>
        </p:grpSpPr>
        <p:sp>
          <p:nvSpPr>
            <p:cNvPr id="84" name="TextBox 83"/>
            <p:cNvSpPr txBox="1"/>
            <p:nvPr/>
          </p:nvSpPr>
          <p:spPr>
            <a:xfrm>
              <a:off x="-1368949" y="4010455"/>
              <a:ext cx="1774142" cy="369332"/>
            </a:xfrm>
            <a:prstGeom prst="rect">
              <a:avLst/>
            </a:prstGeom>
            <a:noFill/>
          </p:spPr>
          <p:txBody>
            <a:bodyPr wrap="square" rtlCol="0">
              <a:spAutoFit/>
            </a:bodyPr>
            <a:lstStyle/>
            <a:p>
              <a:r>
                <a:rPr lang="en-US" b="1" i="1" dirty="0" smtClean="0">
                  <a:solidFill>
                    <a:srgbClr val="CC0066"/>
                  </a:solidFill>
                </a:rPr>
                <a:t>Leaky Modes</a:t>
              </a:r>
              <a:endParaRPr lang="en-US" b="1" i="1" dirty="0">
                <a:solidFill>
                  <a:srgbClr val="CC0066"/>
                </a:solidFill>
              </a:endParaRPr>
            </a:p>
          </p:txBody>
        </p:sp>
        <p:sp>
          <p:nvSpPr>
            <p:cNvPr id="83" name="TextBox 82"/>
            <p:cNvSpPr txBox="1"/>
            <p:nvPr/>
          </p:nvSpPr>
          <p:spPr>
            <a:xfrm>
              <a:off x="0" y="2336213"/>
              <a:ext cx="1873679" cy="369332"/>
            </a:xfrm>
            <a:prstGeom prst="rect">
              <a:avLst/>
            </a:prstGeom>
            <a:noFill/>
          </p:spPr>
          <p:txBody>
            <a:bodyPr wrap="square" rtlCol="0">
              <a:spAutoFit/>
            </a:bodyPr>
            <a:lstStyle/>
            <a:p>
              <a:r>
                <a:rPr lang="en-US" b="1" i="1" dirty="0" smtClean="0">
                  <a:solidFill>
                    <a:srgbClr val="008000"/>
                  </a:solidFill>
                </a:rPr>
                <a:t>Trapped Modes</a:t>
              </a:r>
              <a:endParaRPr lang="en-US" b="1" i="1" dirty="0">
                <a:solidFill>
                  <a:srgbClr val="008000"/>
                </a:solidFill>
              </a:endParaRPr>
            </a:p>
          </p:txBody>
        </p:sp>
      </p:grpSp>
      <p:sp>
        <p:nvSpPr>
          <p:cNvPr id="97" name="Right Brace 96"/>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98"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99" name="Right Brace 98"/>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100"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101" name="Group 100"/>
          <p:cNvGrpSpPr/>
          <p:nvPr/>
        </p:nvGrpSpPr>
        <p:grpSpPr>
          <a:xfrm>
            <a:off x="3406747" y="2031101"/>
            <a:ext cx="2280605" cy="253916"/>
            <a:chOff x="3406747" y="2031101"/>
            <a:chExt cx="2280605" cy="253916"/>
          </a:xfrm>
        </p:grpSpPr>
        <p:sp>
          <p:nvSpPr>
            <p:cNvPr id="102" name="TextBox 101"/>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103" name="Straight Connector 102"/>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912891" y="4370751"/>
            <a:ext cx="1061509" cy="276999"/>
          </a:xfrm>
          <a:prstGeom prst="rect">
            <a:avLst/>
          </a:prstGeom>
          <a:solidFill>
            <a:srgbClr val="FFFFCC"/>
          </a:solidFill>
          <a:ln w="19050">
            <a:solidFill>
              <a:schemeClr val="tx1"/>
            </a:solidFill>
          </a:ln>
        </p:spPr>
        <p:txBody>
          <a:bodyPr wrap="none" rtlCol="0">
            <a:spAutoFit/>
          </a:bodyPr>
          <a:lstStyle/>
          <a:p>
            <a:r>
              <a:rPr lang="en-US" sz="1200" b="1" dirty="0" err="1" smtClean="0"/>
              <a:t>P</a:t>
            </a:r>
            <a:r>
              <a:rPr lang="en-US" sz="1200" b="1" baseline="-25000" dirty="0" err="1" smtClean="0"/>
              <a:t>Crit</a:t>
            </a:r>
            <a:r>
              <a:rPr lang="en-US" sz="1200" b="1" dirty="0" smtClean="0"/>
              <a:t> = P</a:t>
            </a:r>
            <a:r>
              <a:rPr lang="en-US" sz="1200" b="1" baseline="-25000" dirty="0" smtClean="0"/>
              <a:t>1</a:t>
            </a:r>
            <a:r>
              <a:rPr lang="en-US" sz="1200" b="1" baseline="30000" dirty="0" smtClean="0"/>
              <a:t>2</a:t>
            </a:r>
            <a:r>
              <a:rPr lang="en-US" sz="1200" b="1" dirty="0" smtClean="0"/>
              <a:t>/P</a:t>
            </a:r>
            <a:r>
              <a:rPr lang="en-US" sz="1200" b="1" baseline="-25000" dirty="0" smtClean="0"/>
              <a:t>2</a:t>
            </a:r>
            <a:endParaRPr lang="en-US" sz="1200" b="1" baseline="-25000" dirty="0"/>
          </a:p>
        </p:txBody>
      </p:sp>
    </p:spTree>
    <p:extLst>
      <p:ext uri="{BB962C8B-B14F-4D97-AF65-F5344CB8AC3E}">
        <p14:creationId xmlns:p14="http://schemas.microsoft.com/office/powerpoint/2010/main" val="60354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8054" y="2054667"/>
            <a:ext cx="4816116" cy="3066607"/>
            <a:chOff x="2058054" y="2054667"/>
            <a:chExt cx="4816116" cy="3066607"/>
          </a:xfrm>
        </p:grpSpPr>
        <p:sp>
          <p:nvSpPr>
            <p:cNvPr id="34" name="Rectangle 33"/>
            <p:cNvSpPr/>
            <p:nvPr/>
          </p:nvSpPr>
          <p:spPr>
            <a:xfrm>
              <a:off x="2127886" y="2054667"/>
              <a:ext cx="4746284" cy="3066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dirty="0"/>
            </a:p>
          </p:txBody>
        </p:sp>
        <p:grpSp>
          <p:nvGrpSpPr>
            <p:cNvPr id="5" name="Group 4"/>
            <p:cNvGrpSpPr/>
            <p:nvPr/>
          </p:nvGrpSpPr>
          <p:grpSpPr>
            <a:xfrm>
              <a:off x="2058054" y="2054668"/>
              <a:ext cx="4795305" cy="2773324"/>
              <a:chOff x="2263859" y="2666629"/>
              <a:chExt cx="5274836" cy="3599330"/>
            </a:xfrm>
          </p:grpSpPr>
          <p:grpSp>
            <p:nvGrpSpPr>
              <p:cNvPr id="6" name="Group 5"/>
              <p:cNvGrpSpPr/>
              <p:nvPr/>
            </p:nvGrpSpPr>
            <p:grpSpPr>
              <a:xfrm>
                <a:off x="2596040" y="2666629"/>
                <a:ext cx="4942655" cy="482255"/>
                <a:chOff x="2596040" y="2631004"/>
                <a:chExt cx="4942655" cy="482255"/>
              </a:xfrm>
            </p:grpSpPr>
            <p:sp>
              <p:nvSpPr>
                <p:cNvPr id="26" name="TextBox 25"/>
                <p:cNvSpPr txBox="1"/>
                <p:nvPr/>
              </p:nvSpPr>
              <p:spPr>
                <a:xfrm>
                  <a:off x="2685923" y="2793703"/>
                  <a:ext cx="240163" cy="319556"/>
                </a:xfrm>
                <a:prstGeom prst="rect">
                  <a:avLst/>
                </a:prstGeom>
                <a:noFill/>
              </p:spPr>
              <p:txBody>
                <a:bodyPr wrap="none" rtlCol="0">
                  <a:spAutoFit/>
                </a:bodyPr>
                <a:lstStyle/>
                <a:p>
                  <a:r>
                    <a:rPr lang="en-US" sz="1000" dirty="0"/>
                    <a:t>|</a:t>
                  </a:r>
                </a:p>
              </p:txBody>
            </p:sp>
            <p:sp>
              <p:nvSpPr>
                <p:cNvPr id="27" name="TextBox 26"/>
                <p:cNvSpPr txBox="1"/>
                <p:nvPr/>
              </p:nvSpPr>
              <p:spPr>
                <a:xfrm>
                  <a:off x="4458505" y="2793702"/>
                  <a:ext cx="240163" cy="319555"/>
                </a:xfrm>
                <a:prstGeom prst="rect">
                  <a:avLst/>
                </a:prstGeom>
                <a:noFill/>
              </p:spPr>
              <p:txBody>
                <a:bodyPr wrap="none" rtlCol="0">
                  <a:spAutoFit/>
                </a:bodyPr>
                <a:lstStyle/>
                <a:p>
                  <a:r>
                    <a:rPr lang="en-US" sz="1000" dirty="0"/>
                    <a:t>|</a:t>
                  </a:r>
                </a:p>
              </p:txBody>
            </p:sp>
            <p:sp>
              <p:nvSpPr>
                <p:cNvPr id="28" name="TextBox 27"/>
                <p:cNvSpPr txBox="1"/>
                <p:nvPr/>
              </p:nvSpPr>
              <p:spPr>
                <a:xfrm>
                  <a:off x="3572214" y="2793702"/>
                  <a:ext cx="240163" cy="319555"/>
                </a:xfrm>
                <a:prstGeom prst="rect">
                  <a:avLst/>
                </a:prstGeom>
                <a:noFill/>
              </p:spPr>
              <p:txBody>
                <a:bodyPr wrap="none" rtlCol="0">
                  <a:spAutoFit/>
                </a:bodyPr>
                <a:lstStyle/>
                <a:p>
                  <a:r>
                    <a:rPr lang="en-US" sz="1000" dirty="0"/>
                    <a:t>|</a:t>
                  </a:r>
                </a:p>
              </p:txBody>
            </p:sp>
            <p:sp>
              <p:nvSpPr>
                <p:cNvPr id="29" name="TextBox 28"/>
                <p:cNvSpPr txBox="1"/>
                <p:nvPr/>
              </p:nvSpPr>
              <p:spPr>
                <a:xfrm>
                  <a:off x="5344796" y="2793702"/>
                  <a:ext cx="240163" cy="319555"/>
                </a:xfrm>
                <a:prstGeom prst="rect">
                  <a:avLst/>
                </a:prstGeom>
                <a:noFill/>
              </p:spPr>
              <p:txBody>
                <a:bodyPr wrap="none" rtlCol="0">
                  <a:spAutoFit/>
                </a:bodyPr>
                <a:lstStyle/>
                <a:p>
                  <a:r>
                    <a:rPr lang="en-US" sz="1000" dirty="0"/>
                    <a:t>|</a:t>
                  </a:r>
                </a:p>
              </p:txBody>
            </p:sp>
            <p:sp>
              <p:nvSpPr>
                <p:cNvPr id="30" name="TextBox 29"/>
                <p:cNvSpPr txBox="1"/>
                <p:nvPr/>
              </p:nvSpPr>
              <p:spPr>
                <a:xfrm>
                  <a:off x="6231087" y="2793702"/>
                  <a:ext cx="240163" cy="319555"/>
                </a:xfrm>
                <a:prstGeom prst="rect">
                  <a:avLst/>
                </a:prstGeom>
                <a:noFill/>
              </p:spPr>
              <p:txBody>
                <a:bodyPr wrap="none" rtlCol="0">
                  <a:spAutoFit/>
                </a:bodyPr>
                <a:lstStyle/>
                <a:p>
                  <a:r>
                    <a:rPr lang="en-US" sz="1000" dirty="0"/>
                    <a:t>|</a:t>
                  </a:r>
                </a:p>
              </p:txBody>
            </p:sp>
            <p:sp>
              <p:nvSpPr>
                <p:cNvPr id="31" name="TextBox 30"/>
                <p:cNvSpPr txBox="1"/>
                <p:nvPr/>
              </p:nvSpPr>
              <p:spPr>
                <a:xfrm>
                  <a:off x="7117377" y="2793702"/>
                  <a:ext cx="240163" cy="319555"/>
                </a:xfrm>
                <a:prstGeom prst="rect">
                  <a:avLst/>
                </a:prstGeom>
                <a:noFill/>
              </p:spPr>
              <p:txBody>
                <a:bodyPr wrap="none" rtlCol="0">
                  <a:spAutoFit/>
                </a:bodyPr>
                <a:lstStyle/>
                <a:p>
                  <a:r>
                    <a:rPr lang="en-US" sz="1000" dirty="0"/>
                    <a:t>|</a:t>
                  </a:r>
                </a:p>
              </p:txBody>
            </p:sp>
            <p:sp>
              <p:nvSpPr>
                <p:cNvPr id="32" name="TextBox 31"/>
                <p:cNvSpPr txBox="1"/>
                <p:nvPr/>
              </p:nvSpPr>
              <p:spPr>
                <a:xfrm>
                  <a:off x="2596040" y="2631004"/>
                  <a:ext cx="414729" cy="319555"/>
                </a:xfrm>
                <a:prstGeom prst="rect">
                  <a:avLst/>
                </a:prstGeom>
                <a:noFill/>
              </p:spPr>
              <p:txBody>
                <a:bodyPr wrap="none" rtlCol="0">
                  <a:spAutoFit/>
                </a:bodyPr>
                <a:lstStyle/>
                <a:p>
                  <a:r>
                    <a:rPr lang="en-US" sz="1000" b="1" dirty="0"/>
                    <a:t>0 </a:t>
                  </a:r>
                  <a:r>
                    <a:rPr lang="en-US" sz="1000" b="1" dirty="0" err="1"/>
                    <a:t>ft</a:t>
                  </a:r>
                  <a:endParaRPr lang="en-US" sz="1000" b="1" dirty="0"/>
                </a:p>
              </p:txBody>
            </p:sp>
            <p:sp>
              <p:nvSpPr>
                <p:cNvPr id="33" name="TextBox 32"/>
                <p:cNvSpPr txBox="1"/>
                <p:nvPr/>
              </p:nvSpPr>
              <p:spPr>
                <a:xfrm>
                  <a:off x="6891210" y="2631004"/>
                  <a:ext cx="647485" cy="319555"/>
                </a:xfrm>
                <a:prstGeom prst="rect">
                  <a:avLst/>
                </a:prstGeom>
                <a:noFill/>
              </p:spPr>
              <p:txBody>
                <a:bodyPr wrap="none" rtlCol="0">
                  <a:spAutoFit/>
                </a:bodyPr>
                <a:lstStyle/>
                <a:p>
                  <a:r>
                    <a:rPr lang="en-US" sz="1000" b="1" dirty="0"/>
                    <a:t>5000 </a:t>
                  </a:r>
                  <a:r>
                    <a:rPr lang="en-US" sz="1000" b="1" dirty="0" err="1"/>
                    <a:t>ft</a:t>
                  </a:r>
                  <a:endParaRPr lang="en-US" sz="1000" b="1" dirty="0"/>
                </a:p>
              </p:txBody>
            </p:sp>
          </p:grpSp>
          <p:grpSp>
            <p:nvGrpSpPr>
              <p:cNvPr id="7" name="Group 6"/>
              <p:cNvGrpSpPr/>
              <p:nvPr/>
            </p:nvGrpSpPr>
            <p:grpSpPr>
              <a:xfrm>
                <a:off x="2263859" y="2855000"/>
                <a:ext cx="601172" cy="3410959"/>
                <a:chOff x="2216359" y="2855000"/>
                <a:chExt cx="601172" cy="3410959"/>
              </a:xfrm>
            </p:grpSpPr>
            <p:sp>
              <p:nvSpPr>
                <p:cNvPr id="8" name="TextBox 7"/>
                <p:cNvSpPr txBox="1"/>
                <p:nvPr/>
              </p:nvSpPr>
              <p:spPr>
                <a:xfrm>
                  <a:off x="2536812" y="5946404"/>
                  <a:ext cx="280718" cy="319555"/>
                </a:xfrm>
                <a:prstGeom prst="rect">
                  <a:avLst/>
                </a:prstGeom>
                <a:noFill/>
              </p:spPr>
              <p:txBody>
                <a:bodyPr wrap="none" rtlCol="0">
                  <a:spAutoFit/>
                </a:bodyPr>
                <a:lstStyle/>
                <a:p>
                  <a:r>
                    <a:rPr lang="en-US" sz="1000" dirty="0"/>
                    <a:t>_</a:t>
                  </a:r>
                </a:p>
              </p:txBody>
            </p:sp>
            <p:sp>
              <p:nvSpPr>
                <p:cNvPr id="9" name="TextBox 8"/>
                <p:cNvSpPr txBox="1"/>
                <p:nvPr/>
              </p:nvSpPr>
              <p:spPr>
                <a:xfrm>
                  <a:off x="2536813" y="2855000"/>
                  <a:ext cx="280718" cy="319555"/>
                </a:xfrm>
                <a:prstGeom prst="rect">
                  <a:avLst/>
                </a:prstGeom>
                <a:noFill/>
              </p:spPr>
              <p:txBody>
                <a:bodyPr wrap="none" rtlCol="0">
                  <a:spAutoFit/>
                </a:bodyPr>
                <a:lstStyle/>
                <a:p>
                  <a:r>
                    <a:rPr lang="en-US" sz="1000" dirty="0"/>
                    <a:t>_</a:t>
                  </a:r>
                </a:p>
              </p:txBody>
            </p:sp>
            <p:sp>
              <p:nvSpPr>
                <p:cNvPr id="10" name="TextBox 9"/>
                <p:cNvSpPr txBox="1"/>
                <p:nvPr/>
              </p:nvSpPr>
              <p:spPr>
                <a:xfrm>
                  <a:off x="2536813" y="3092801"/>
                  <a:ext cx="280718" cy="319555"/>
                </a:xfrm>
                <a:prstGeom prst="rect">
                  <a:avLst/>
                </a:prstGeom>
                <a:noFill/>
              </p:spPr>
              <p:txBody>
                <a:bodyPr wrap="none" rtlCol="0">
                  <a:spAutoFit/>
                </a:bodyPr>
                <a:lstStyle/>
                <a:p>
                  <a:r>
                    <a:rPr lang="en-US" sz="1000" dirty="0"/>
                    <a:t>_</a:t>
                  </a:r>
                </a:p>
              </p:txBody>
            </p:sp>
            <p:sp>
              <p:nvSpPr>
                <p:cNvPr id="11" name="TextBox 10"/>
                <p:cNvSpPr txBox="1"/>
                <p:nvPr/>
              </p:nvSpPr>
              <p:spPr>
                <a:xfrm>
                  <a:off x="2536813" y="3330600"/>
                  <a:ext cx="280718" cy="319555"/>
                </a:xfrm>
                <a:prstGeom prst="rect">
                  <a:avLst/>
                </a:prstGeom>
                <a:noFill/>
              </p:spPr>
              <p:txBody>
                <a:bodyPr wrap="none" rtlCol="0">
                  <a:spAutoFit/>
                </a:bodyPr>
                <a:lstStyle/>
                <a:p>
                  <a:r>
                    <a:rPr lang="en-US" sz="1000" dirty="0"/>
                    <a:t>_</a:t>
                  </a:r>
                </a:p>
              </p:txBody>
            </p:sp>
            <p:sp>
              <p:nvSpPr>
                <p:cNvPr id="12" name="TextBox 11"/>
                <p:cNvSpPr txBox="1"/>
                <p:nvPr/>
              </p:nvSpPr>
              <p:spPr>
                <a:xfrm>
                  <a:off x="2536813" y="3568400"/>
                  <a:ext cx="280718" cy="319555"/>
                </a:xfrm>
                <a:prstGeom prst="rect">
                  <a:avLst/>
                </a:prstGeom>
                <a:noFill/>
              </p:spPr>
              <p:txBody>
                <a:bodyPr wrap="none" rtlCol="0">
                  <a:spAutoFit/>
                </a:bodyPr>
                <a:lstStyle/>
                <a:p>
                  <a:r>
                    <a:rPr lang="en-US" sz="1000" dirty="0"/>
                    <a:t>_</a:t>
                  </a:r>
                </a:p>
              </p:txBody>
            </p:sp>
            <p:sp>
              <p:nvSpPr>
                <p:cNvPr id="13" name="TextBox 12"/>
                <p:cNvSpPr txBox="1"/>
                <p:nvPr/>
              </p:nvSpPr>
              <p:spPr>
                <a:xfrm>
                  <a:off x="2536813" y="3806200"/>
                  <a:ext cx="280718" cy="319555"/>
                </a:xfrm>
                <a:prstGeom prst="rect">
                  <a:avLst/>
                </a:prstGeom>
                <a:noFill/>
              </p:spPr>
              <p:txBody>
                <a:bodyPr wrap="none" rtlCol="0">
                  <a:spAutoFit/>
                </a:bodyPr>
                <a:lstStyle/>
                <a:p>
                  <a:r>
                    <a:rPr lang="en-US" sz="1000" dirty="0"/>
                    <a:t>_</a:t>
                  </a:r>
                </a:p>
              </p:txBody>
            </p:sp>
            <p:sp>
              <p:nvSpPr>
                <p:cNvPr id="14" name="TextBox 13"/>
                <p:cNvSpPr txBox="1"/>
                <p:nvPr/>
              </p:nvSpPr>
              <p:spPr>
                <a:xfrm>
                  <a:off x="2536813" y="4044000"/>
                  <a:ext cx="280718" cy="319555"/>
                </a:xfrm>
                <a:prstGeom prst="rect">
                  <a:avLst/>
                </a:prstGeom>
                <a:noFill/>
              </p:spPr>
              <p:txBody>
                <a:bodyPr wrap="none" rtlCol="0">
                  <a:spAutoFit/>
                </a:bodyPr>
                <a:lstStyle/>
                <a:p>
                  <a:r>
                    <a:rPr lang="en-US" sz="1000" dirty="0"/>
                    <a:t>_</a:t>
                  </a:r>
                </a:p>
              </p:txBody>
            </p:sp>
            <p:sp>
              <p:nvSpPr>
                <p:cNvPr id="15" name="TextBox 14"/>
                <p:cNvSpPr txBox="1"/>
                <p:nvPr/>
              </p:nvSpPr>
              <p:spPr>
                <a:xfrm>
                  <a:off x="2536813" y="4281800"/>
                  <a:ext cx="280718" cy="319555"/>
                </a:xfrm>
                <a:prstGeom prst="rect">
                  <a:avLst/>
                </a:prstGeom>
                <a:noFill/>
              </p:spPr>
              <p:txBody>
                <a:bodyPr wrap="none" rtlCol="0">
                  <a:spAutoFit/>
                </a:bodyPr>
                <a:lstStyle/>
                <a:p>
                  <a:r>
                    <a:rPr lang="en-US" sz="1000" dirty="0"/>
                    <a:t>_</a:t>
                  </a:r>
                </a:p>
              </p:txBody>
            </p:sp>
            <p:sp>
              <p:nvSpPr>
                <p:cNvPr id="16" name="TextBox 15"/>
                <p:cNvSpPr txBox="1"/>
                <p:nvPr/>
              </p:nvSpPr>
              <p:spPr>
                <a:xfrm>
                  <a:off x="2536813" y="4519600"/>
                  <a:ext cx="280718" cy="319555"/>
                </a:xfrm>
                <a:prstGeom prst="rect">
                  <a:avLst/>
                </a:prstGeom>
                <a:noFill/>
              </p:spPr>
              <p:txBody>
                <a:bodyPr wrap="none" rtlCol="0">
                  <a:spAutoFit/>
                </a:bodyPr>
                <a:lstStyle/>
                <a:p>
                  <a:r>
                    <a:rPr lang="en-US" sz="1000" dirty="0"/>
                    <a:t>_</a:t>
                  </a:r>
                </a:p>
              </p:txBody>
            </p:sp>
            <p:sp>
              <p:nvSpPr>
                <p:cNvPr id="17" name="TextBox 16"/>
                <p:cNvSpPr txBox="1"/>
                <p:nvPr/>
              </p:nvSpPr>
              <p:spPr>
                <a:xfrm>
                  <a:off x="2536813" y="4757399"/>
                  <a:ext cx="280718" cy="319555"/>
                </a:xfrm>
                <a:prstGeom prst="rect">
                  <a:avLst/>
                </a:prstGeom>
                <a:noFill/>
              </p:spPr>
              <p:txBody>
                <a:bodyPr wrap="none" rtlCol="0">
                  <a:spAutoFit/>
                </a:bodyPr>
                <a:lstStyle/>
                <a:p>
                  <a:r>
                    <a:rPr lang="en-US" sz="1000" dirty="0"/>
                    <a:t>_</a:t>
                  </a:r>
                </a:p>
              </p:txBody>
            </p:sp>
            <p:sp>
              <p:nvSpPr>
                <p:cNvPr id="18" name="TextBox 17"/>
                <p:cNvSpPr txBox="1"/>
                <p:nvPr/>
              </p:nvSpPr>
              <p:spPr>
                <a:xfrm>
                  <a:off x="2536813" y="4995200"/>
                  <a:ext cx="280718" cy="319555"/>
                </a:xfrm>
                <a:prstGeom prst="rect">
                  <a:avLst/>
                </a:prstGeom>
                <a:noFill/>
              </p:spPr>
              <p:txBody>
                <a:bodyPr wrap="none" rtlCol="0">
                  <a:spAutoFit/>
                </a:bodyPr>
                <a:lstStyle/>
                <a:p>
                  <a:r>
                    <a:rPr lang="en-US" sz="1000" dirty="0"/>
                    <a:t>_</a:t>
                  </a:r>
                </a:p>
              </p:txBody>
            </p:sp>
            <p:sp>
              <p:nvSpPr>
                <p:cNvPr id="19" name="TextBox 18"/>
                <p:cNvSpPr txBox="1"/>
                <p:nvPr/>
              </p:nvSpPr>
              <p:spPr>
                <a:xfrm>
                  <a:off x="2536813" y="5233001"/>
                  <a:ext cx="280718" cy="319555"/>
                </a:xfrm>
                <a:prstGeom prst="rect">
                  <a:avLst/>
                </a:prstGeom>
                <a:noFill/>
              </p:spPr>
              <p:txBody>
                <a:bodyPr wrap="none" rtlCol="0">
                  <a:spAutoFit/>
                </a:bodyPr>
                <a:lstStyle/>
                <a:p>
                  <a:r>
                    <a:rPr lang="en-US" sz="1000" dirty="0"/>
                    <a:t>_</a:t>
                  </a:r>
                </a:p>
              </p:txBody>
            </p:sp>
            <p:sp>
              <p:nvSpPr>
                <p:cNvPr id="20" name="TextBox 19"/>
                <p:cNvSpPr txBox="1"/>
                <p:nvPr/>
              </p:nvSpPr>
              <p:spPr>
                <a:xfrm>
                  <a:off x="2536813" y="5470800"/>
                  <a:ext cx="280718" cy="319555"/>
                </a:xfrm>
                <a:prstGeom prst="rect">
                  <a:avLst/>
                </a:prstGeom>
                <a:noFill/>
              </p:spPr>
              <p:txBody>
                <a:bodyPr wrap="none" rtlCol="0">
                  <a:spAutoFit/>
                </a:bodyPr>
                <a:lstStyle/>
                <a:p>
                  <a:r>
                    <a:rPr lang="en-US" sz="1000" dirty="0"/>
                    <a:t>_</a:t>
                  </a:r>
                </a:p>
              </p:txBody>
            </p:sp>
            <p:sp>
              <p:nvSpPr>
                <p:cNvPr id="21" name="TextBox 20"/>
                <p:cNvSpPr txBox="1"/>
                <p:nvPr/>
              </p:nvSpPr>
              <p:spPr>
                <a:xfrm>
                  <a:off x="2536813" y="5708600"/>
                  <a:ext cx="280718" cy="319555"/>
                </a:xfrm>
                <a:prstGeom prst="rect">
                  <a:avLst/>
                </a:prstGeom>
                <a:noFill/>
              </p:spPr>
              <p:txBody>
                <a:bodyPr wrap="none" rtlCol="0">
                  <a:spAutoFit/>
                </a:bodyPr>
                <a:lstStyle/>
                <a:p>
                  <a:r>
                    <a:rPr lang="en-US" sz="1000" dirty="0"/>
                    <a:t>_</a:t>
                  </a:r>
                </a:p>
              </p:txBody>
            </p:sp>
            <p:grpSp>
              <p:nvGrpSpPr>
                <p:cNvPr id="22" name="Group 21"/>
                <p:cNvGrpSpPr/>
                <p:nvPr/>
              </p:nvGrpSpPr>
              <p:grpSpPr>
                <a:xfrm>
                  <a:off x="2216359" y="2923883"/>
                  <a:ext cx="474681" cy="2726562"/>
                  <a:chOff x="2216359" y="2923883"/>
                  <a:chExt cx="474681" cy="2726562"/>
                </a:xfrm>
              </p:grpSpPr>
              <p:sp>
                <p:nvSpPr>
                  <p:cNvPr id="23" name="TextBox 22"/>
                  <p:cNvSpPr txBox="1"/>
                  <p:nvPr/>
                </p:nvSpPr>
                <p:spPr>
                  <a:xfrm>
                    <a:off x="2332737" y="2923883"/>
                    <a:ext cx="358303" cy="319555"/>
                  </a:xfrm>
                  <a:prstGeom prst="rect">
                    <a:avLst/>
                  </a:prstGeom>
                  <a:noFill/>
                </p:spPr>
                <p:txBody>
                  <a:bodyPr wrap="none" rtlCol="0">
                    <a:spAutoFit/>
                  </a:bodyPr>
                  <a:lstStyle/>
                  <a:p>
                    <a:pPr algn="r"/>
                    <a:r>
                      <a:rPr lang="en-US" sz="1000" b="1" dirty="0"/>
                      <a:t>0s</a:t>
                    </a:r>
                  </a:p>
                </p:txBody>
              </p:sp>
              <p:sp>
                <p:nvSpPr>
                  <p:cNvPr id="24" name="TextBox 23"/>
                  <p:cNvSpPr txBox="1"/>
                  <p:nvPr/>
                </p:nvSpPr>
                <p:spPr>
                  <a:xfrm>
                    <a:off x="2293944" y="4111457"/>
                    <a:ext cx="397096" cy="319555"/>
                  </a:xfrm>
                  <a:prstGeom prst="rect">
                    <a:avLst/>
                  </a:prstGeom>
                  <a:noFill/>
                </p:spPr>
                <p:txBody>
                  <a:bodyPr wrap="none" rtlCol="0">
                    <a:spAutoFit/>
                  </a:bodyPr>
                  <a:lstStyle/>
                  <a:p>
                    <a:pPr algn="r"/>
                    <a:r>
                      <a:rPr lang="en-US" sz="1000" b="1" dirty="0"/>
                      <a:t>.5s</a:t>
                    </a:r>
                  </a:p>
                </p:txBody>
              </p:sp>
              <p:sp>
                <p:nvSpPr>
                  <p:cNvPr id="25" name="TextBox 24"/>
                  <p:cNvSpPr txBox="1"/>
                  <p:nvPr/>
                </p:nvSpPr>
                <p:spPr>
                  <a:xfrm>
                    <a:off x="2216359" y="5330890"/>
                    <a:ext cx="474681" cy="319555"/>
                  </a:xfrm>
                  <a:prstGeom prst="rect">
                    <a:avLst/>
                  </a:prstGeom>
                  <a:noFill/>
                </p:spPr>
                <p:txBody>
                  <a:bodyPr wrap="none" rtlCol="0">
                    <a:spAutoFit/>
                  </a:bodyPr>
                  <a:lstStyle/>
                  <a:p>
                    <a:pPr algn="r"/>
                    <a:r>
                      <a:rPr lang="en-US" sz="1000" b="1" dirty="0"/>
                      <a:t>1.0s</a:t>
                    </a:r>
                  </a:p>
                </p:txBody>
              </p:sp>
            </p:grpSp>
          </p:grpSp>
        </p:grpSp>
      </p:grpSp>
      <p:pic>
        <p:nvPicPr>
          <p:cNvPr id="1026" name="Picture 2" descr="H:\fred\Desktop\test_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 t="11747" r="746" b="4517"/>
          <a:stretch/>
        </p:blipFill>
        <p:spPr bwMode="auto">
          <a:xfrm>
            <a:off x="2551176" y="2368296"/>
            <a:ext cx="4069080" cy="25420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5" name="Rectangle 34"/>
          <p:cNvSpPr/>
          <p:nvPr/>
        </p:nvSpPr>
        <p:spPr>
          <a:xfrm>
            <a:off x="0" y="0"/>
            <a:ext cx="9144000" cy="435454"/>
          </a:xfrm>
          <a:prstGeom prst="rect">
            <a:avLst/>
          </a:prstGeom>
          <a:solidFill>
            <a:srgbClr val="4C2600"/>
          </a:solidFill>
          <a:ln>
            <a:no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6" name="Text Box 2"/>
          <p:cNvSpPr txBox="1">
            <a:spLocks noChangeArrowheads="1"/>
          </p:cNvSpPr>
          <p:nvPr/>
        </p:nvSpPr>
        <p:spPr bwMode="auto">
          <a:xfrm>
            <a:off x="2667602" y="0"/>
            <a:ext cx="3762821" cy="44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071" tIns="39036" rIns="78071" bIns="39036">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b="1" dirty="0" smtClean="0">
                <a:solidFill>
                  <a:schemeClr val="bg1"/>
                </a:solidFill>
              </a:rPr>
              <a:t>Equivalent Elastic Model</a:t>
            </a:r>
            <a:endParaRPr lang="en-US" b="1" dirty="0">
              <a:solidFill>
                <a:schemeClr val="bg1"/>
              </a:solidFill>
            </a:endParaRPr>
          </a:p>
        </p:txBody>
      </p:sp>
      <p:grpSp>
        <p:nvGrpSpPr>
          <p:cNvPr id="3" name="Group 2"/>
          <p:cNvGrpSpPr/>
          <p:nvPr/>
        </p:nvGrpSpPr>
        <p:grpSpPr>
          <a:xfrm>
            <a:off x="1534420" y="427891"/>
            <a:ext cx="1813686" cy="1405056"/>
            <a:chOff x="1534420" y="427891"/>
            <a:chExt cx="1813686" cy="1405056"/>
          </a:xfrm>
        </p:grpSpPr>
        <p:sp>
          <p:nvSpPr>
            <p:cNvPr id="37" name="Rectangle 36"/>
            <p:cNvSpPr/>
            <p:nvPr/>
          </p:nvSpPr>
          <p:spPr>
            <a:xfrm>
              <a:off x="1534420" y="435454"/>
              <a:ext cx="1813686" cy="2800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8" name="Rectangle 37"/>
            <p:cNvSpPr/>
            <p:nvPr/>
          </p:nvSpPr>
          <p:spPr>
            <a:xfrm>
              <a:off x="1534420" y="715541"/>
              <a:ext cx="1813686" cy="619512"/>
            </a:xfrm>
            <a:prstGeom prst="rect">
              <a:avLst/>
            </a:prstGeom>
            <a:pattFill prst="pct20">
              <a:fgClr>
                <a:schemeClr val="tx1"/>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39" name="Rectangle 38"/>
            <p:cNvSpPr/>
            <p:nvPr/>
          </p:nvSpPr>
          <p:spPr>
            <a:xfrm>
              <a:off x="1534420" y="1319802"/>
              <a:ext cx="1813686" cy="499807"/>
            </a:xfrm>
            <a:prstGeom prst="rect">
              <a:avLst/>
            </a:prstGeom>
            <a:pattFill prst="horzBrick">
              <a:fgClr>
                <a:schemeClr val="tx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0" name="5-Point Star 39"/>
            <p:cNvSpPr/>
            <p:nvPr/>
          </p:nvSpPr>
          <p:spPr>
            <a:xfrm>
              <a:off x="1684407" y="779582"/>
              <a:ext cx="183527" cy="1555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2" name="Oval 41"/>
            <p:cNvSpPr/>
            <p:nvPr/>
          </p:nvSpPr>
          <p:spPr>
            <a:xfrm>
              <a:off x="1747021"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3" name="Oval 42"/>
            <p:cNvSpPr/>
            <p:nvPr/>
          </p:nvSpPr>
          <p:spPr>
            <a:xfrm>
              <a:off x="1885436"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4" name="Oval 43"/>
            <p:cNvSpPr/>
            <p:nvPr/>
          </p:nvSpPr>
          <p:spPr>
            <a:xfrm>
              <a:off x="202385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5" name="Oval 44"/>
            <p:cNvSpPr/>
            <p:nvPr/>
          </p:nvSpPr>
          <p:spPr>
            <a:xfrm>
              <a:off x="2162267"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6" name="Oval 45"/>
            <p:cNvSpPr/>
            <p:nvPr/>
          </p:nvSpPr>
          <p:spPr>
            <a:xfrm>
              <a:off x="2300682"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7" name="Oval 46"/>
            <p:cNvSpPr/>
            <p:nvPr/>
          </p:nvSpPr>
          <p:spPr>
            <a:xfrm>
              <a:off x="2439098"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8" name="Oval 47"/>
            <p:cNvSpPr/>
            <p:nvPr/>
          </p:nvSpPr>
          <p:spPr>
            <a:xfrm>
              <a:off x="2577513"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49" name="Oval 48"/>
            <p:cNvSpPr/>
            <p:nvPr/>
          </p:nvSpPr>
          <p:spPr>
            <a:xfrm>
              <a:off x="2715929"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0" name="Oval 49"/>
            <p:cNvSpPr/>
            <p:nvPr/>
          </p:nvSpPr>
          <p:spPr>
            <a:xfrm>
              <a:off x="2854344"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1" name="Oval 50"/>
            <p:cNvSpPr/>
            <p:nvPr/>
          </p:nvSpPr>
          <p:spPr>
            <a:xfrm>
              <a:off x="2992760"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2" name="Oval 51"/>
            <p:cNvSpPr/>
            <p:nvPr/>
          </p:nvSpPr>
          <p:spPr>
            <a:xfrm>
              <a:off x="3131175" y="715541"/>
              <a:ext cx="62606" cy="530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55" name="TextBox 54"/>
            <p:cNvSpPr txBox="1"/>
            <p:nvPr/>
          </p:nvSpPr>
          <p:spPr>
            <a:xfrm>
              <a:off x="2231029" y="427891"/>
              <a:ext cx="478267" cy="355833"/>
            </a:xfrm>
            <a:prstGeom prst="rect">
              <a:avLst/>
            </a:prstGeom>
            <a:noFill/>
          </p:spPr>
          <p:txBody>
            <a:bodyPr wrap="none" lIns="78071" tIns="39036" rIns="78071" bIns="39036" rtlCol="0">
              <a:spAutoFit/>
            </a:bodyPr>
            <a:lstStyle/>
            <a:p>
              <a:r>
                <a:rPr lang="en-US" b="1" dirty="0" smtClean="0"/>
                <a:t>Air</a:t>
              </a:r>
              <a:endParaRPr lang="en-US" b="1" dirty="0"/>
            </a:p>
          </p:txBody>
        </p:sp>
        <p:sp>
          <p:nvSpPr>
            <p:cNvPr id="57" name="TextBox 56"/>
            <p:cNvSpPr txBox="1"/>
            <p:nvPr/>
          </p:nvSpPr>
          <p:spPr>
            <a:xfrm>
              <a:off x="1912818" y="1335529"/>
              <a:ext cx="954360" cy="294278"/>
            </a:xfrm>
            <a:prstGeom prst="rect">
              <a:avLst/>
            </a:prstGeom>
            <a:noFill/>
          </p:spPr>
          <p:txBody>
            <a:bodyPr wrap="none" lIns="78071" tIns="39036" rIns="78071" bIns="39036" rtlCol="0">
              <a:spAutoFit/>
            </a:bodyPr>
            <a:lstStyle/>
            <a:p>
              <a:r>
                <a:rPr lang="en-US" sz="1400" b="1" dirty="0">
                  <a:solidFill>
                    <a:srgbClr val="FFFFFF"/>
                  </a:solidFill>
                </a:rPr>
                <a:t>Refractor</a:t>
              </a:r>
            </a:p>
          </p:txBody>
        </p:sp>
        <p:sp>
          <p:nvSpPr>
            <p:cNvPr id="58" name="TextBox 57"/>
            <p:cNvSpPr txBox="1"/>
            <p:nvPr/>
          </p:nvSpPr>
          <p:spPr>
            <a:xfrm>
              <a:off x="1637570" y="890574"/>
              <a:ext cx="1648460" cy="294278"/>
            </a:xfrm>
            <a:prstGeom prst="rect">
              <a:avLst/>
            </a:prstGeom>
            <a:noFill/>
          </p:spPr>
          <p:txBody>
            <a:bodyPr wrap="none" lIns="78071" tIns="39036" rIns="78071" bIns="39036" rtlCol="0">
              <a:spAutoFit/>
            </a:bodyPr>
            <a:lstStyle/>
            <a:p>
              <a:r>
                <a:rPr lang="en-US" sz="1400" b="1" dirty="0"/>
                <a:t>5600, </a:t>
              </a:r>
              <a:r>
                <a:rPr lang="en-US" sz="1400" b="1" dirty="0" smtClean="0"/>
                <a:t>2600</a:t>
              </a:r>
              <a:r>
                <a:rPr lang="en-US" sz="1400" b="1" dirty="0"/>
                <a:t>,    2.00</a:t>
              </a:r>
            </a:p>
          </p:txBody>
        </p:sp>
        <p:sp>
          <p:nvSpPr>
            <p:cNvPr id="59" name="TextBox 58"/>
            <p:cNvSpPr txBox="1"/>
            <p:nvPr/>
          </p:nvSpPr>
          <p:spPr>
            <a:xfrm>
              <a:off x="1653825" y="1538669"/>
              <a:ext cx="1598767" cy="294278"/>
            </a:xfrm>
            <a:prstGeom prst="rect">
              <a:avLst/>
            </a:prstGeom>
            <a:noFill/>
          </p:spPr>
          <p:txBody>
            <a:bodyPr wrap="none" lIns="78071" tIns="39036" rIns="78071" bIns="39036" rtlCol="0">
              <a:spAutoFit/>
            </a:bodyPr>
            <a:lstStyle/>
            <a:p>
              <a:r>
                <a:rPr lang="en-US" sz="1400" b="1" dirty="0">
                  <a:solidFill>
                    <a:schemeClr val="bg1"/>
                  </a:solidFill>
                </a:rPr>
                <a:t>9000, </a:t>
              </a:r>
              <a:r>
                <a:rPr lang="en-US" sz="1400" b="1" dirty="0" smtClean="0">
                  <a:solidFill>
                    <a:schemeClr val="bg1"/>
                  </a:solidFill>
                </a:rPr>
                <a:t>3960,   </a:t>
              </a:r>
              <a:r>
                <a:rPr lang="en-US" sz="1400" b="1" dirty="0">
                  <a:solidFill>
                    <a:schemeClr val="bg1"/>
                  </a:solidFill>
                </a:rPr>
                <a:t>2.24</a:t>
              </a:r>
            </a:p>
          </p:txBody>
        </p:sp>
        <p:sp>
          <p:nvSpPr>
            <p:cNvPr id="60" name="TextBox 59"/>
            <p:cNvSpPr txBox="1"/>
            <p:nvPr/>
          </p:nvSpPr>
          <p:spPr>
            <a:xfrm>
              <a:off x="1638149" y="1065739"/>
              <a:ext cx="1489763" cy="263500"/>
            </a:xfrm>
            <a:prstGeom prst="rect">
              <a:avLst/>
            </a:prstGeom>
            <a:noFill/>
          </p:spPr>
          <p:txBody>
            <a:bodyPr wrap="none" lIns="78071" tIns="39036" rIns="78071" bIns="39036" rtlCol="0">
              <a:spAutoFit/>
            </a:bodyPr>
            <a:lstStyle/>
            <a:p>
              <a:r>
                <a:rPr lang="en-US" sz="1200" b="1" dirty="0"/>
                <a:t>  </a:t>
              </a:r>
              <a:r>
                <a:rPr lang="en-US" sz="1200" b="1" dirty="0" err="1"/>
                <a:t>ft</a:t>
              </a:r>
              <a:r>
                <a:rPr lang="en-US" sz="1200" b="1" dirty="0"/>
                <a:t>/s      </a:t>
              </a:r>
              <a:r>
                <a:rPr lang="en-US" sz="1200" b="1" dirty="0" err="1"/>
                <a:t>ft</a:t>
              </a:r>
              <a:r>
                <a:rPr lang="en-US" sz="1200" b="1" dirty="0"/>
                <a:t>/s     g/cc</a:t>
              </a:r>
            </a:p>
          </p:txBody>
        </p:sp>
      </p:grpSp>
      <p:sp>
        <p:nvSpPr>
          <p:cNvPr id="61" name="Rectangle 60"/>
          <p:cNvSpPr/>
          <p:nvPr/>
        </p:nvSpPr>
        <p:spPr>
          <a:xfrm>
            <a:off x="4584469" y="719305"/>
            <a:ext cx="4559531" cy="929255"/>
          </a:xfrm>
          <a:prstGeom prst="rect">
            <a:avLst/>
          </a:prstGeom>
          <a:solidFill>
            <a:srgbClr val="4C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8071" tIns="39036" rIns="78071" bIns="39036" rtlCol="0" anchor="ctr"/>
          <a:lstStyle/>
          <a:p>
            <a:pPr algn="ctr"/>
            <a:endParaRPr lang="en-US"/>
          </a:p>
        </p:txBody>
      </p:sp>
      <p:sp>
        <p:nvSpPr>
          <p:cNvPr id="62" name="TextBox 61"/>
          <p:cNvSpPr txBox="1"/>
          <p:nvPr/>
        </p:nvSpPr>
        <p:spPr>
          <a:xfrm>
            <a:off x="5129437" y="959849"/>
            <a:ext cx="3469595" cy="448166"/>
          </a:xfrm>
          <a:prstGeom prst="rect">
            <a:avLst/>
          </a:prstGeom>
          <a:noFill/>
        </p:spPr>
        <p:txBody>
          <a:bodyPr wrap="square" lIns="78071" tIns="39036" rIns="78071" bIns="39036" rtlCol="0">
            <a:spAutoFit/>
          </a:bodyPr>
          <a:lstStyle/>
          <a:p>
            <a:pPr algn="ctr"/>
            <a:r>
              <a:rPr lang="en-US" sz="2400" b="1" dirty="0" smtClean="0">
                <a:solidFill>
                  <a:schemeClr val="bg1"/>
                </a:solidFill>
              </a:rPr>
              <a:t>Elastic</a:t>
            </a:r>
            <a:endParaRPr lang="en-US" sz="2400" b="1" dirty="0">
              <a:solidFill>
                <a:schemeClr val="bg1"/>
              </a:solidFill>
            </a:endParaRPr>
          </a:p>
        </p:txBody>
      </p:sp>
      <p:sp>
        <p:nvSpPr>
          <p:cNvPr id="64" name="Right Brace 63"/>
          <p:cNvSpPr/>
          <p:nvPr/>
        </p:nvSpPr>
        <p:spPr>
          <a:xfrm>
            <a:off x="3348183" y="715121"/>
            <a:ext cx="229466" cy="583547"/>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5" name="TextBox 47"/>
          <p:cNvSpPr txBox="1">
            <a:spLocks noChangeArrowheads="1"/>
          </p:cNvSpPr>
          <p:nvPr/>
        </p:nvSpPr>
        <p:spPr bwMode="auto">
          <a:xfrm>
            <a:off x="3668571" y="830855"/>
            <a:ext cx="694669"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dirty="0" smtClean="0">
                <a:solidFill>
                  <a:schemeClr val="bg1"/>
                </a:solidFill>
              </a:rPr>
              <a:t>850 </a:t>
            </a:r>
            <a:r>
              <a:rPr lang="en-US" dirty="0" err="1">
                <a:solidFill>
                  <a:schemeClr val="bg1"/>
                </a:solidFill>
              </a:rPr>
              <a:t>ft</a:t>
            </a:r>
            <a:endParaRPr lang="en-US" dirty="0">
              <a:solidFill>
                <a:schemeClr val="bg1"/>
              </a:solidFill>
            </a:endParaRPr>
          </a:p>
        </p:txBody>
      </p:sp>
      <p:sp>
        <p:nvSpPr>
          <p:cNvPr id="66" name="Right Brace 65"/>
          <p:cNvSpPr/>
          <p:nvPr/>
        </p:nvSpPr>
        <p:spPr>
          <a:xfrm>
            <a:off x="3384264" y="1335215"/>
            <a:ext cx="199159" cy="48486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78069" tIns="39035" rIns="78069" bIns="39035" anchor="ctr"/>
          <a:lstStyle/>
          <a:p>
            <a:pPr>
              <a:defRPr/>
            </a:pPr>
            <a:endParaRPr lang="en-US"/>
          </a:p>
        </p:txBody>
      </p:sp>
      <p:sp>
        <p:nvSpPr>
          <p:cNvPr id="67" name="TextBox 93"/>
          <p:cNvSpPr txBox="1">
            <a:spLocks noChangeArrowheads="1"/>
          </p:cNvSpPr>
          <p:nvPr/>
        </p:nvSpPr>
        <p:spPr bwMode="auto">
          <a:xfrm>
            <a:off x="3652694" y="1326689"/>
            <a:ext cx="760392" cy="57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069" tIns="39035" rIns="78069" bIns="39035">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algn="ctr" eaLnBrk="0" fontAlgn="base" hangingPunct="0">
              <a:spcBef>
                <a:spcPct val="0"/>
              </a:spcBef>
              <a:spcAft>
                <a:spcPct val="0"/>
              </a:spcAft>
              <a:defRPr sz="1600" b="1">
                <a:solidFill>
                  <a:schemeClr val="tx1"/>
                </a:solidFill>
                <a:latin typeface="Arial" pitchFamily="34" charset="0"/>
              </a:defRPr>
            </a:lvl6pPr>
            <a:lvl7pPr marL="2971800" indent="-228600" algn="ctr" eaLnBrk="0" fontAlgn="base" hangingPunct="0">
              <a:spcBef>
                <a:spcPct val="0"/>
              </a:spcBef>
              <a:spcAft>
                <a:spcPct val="0"/>
              </a:spcAft>
              <a:defRPr sz="1600" b="1">
                <a:solidFill>
                  <a:schemeClr val="tx1"/>
                </a:solidFill>
                <a:latin typeface="Arial" pitchFamily="34" charset="0"/>
              </a:defRPr>
            </a:lvl7pPr>
            <a:lvl8pPr marL="3429000" indent="-228600" algn="ctr" eaLnBrk="0" fontAlgn="base" hangingPunct="0">
              <a:spcBef>
                <a:spcPct val="0"/>
              </a:spcBef>
              <a:spcAft>
                <a:spcPct val="0"/>
              </a:spcAft>
              <a:defRPr sz="1600" b="1">
                <a:solidFill>
                  <a:schemeClr val="tx1"/>
                </a:solidFill>
                <a:latin typeface="Arial" pitchFamily="34" charset="0"/>
              </a:defRPr>
            </a:lvl8pPr>
            <a:lvl9pPr marL="3886200" indent="-228600" algn="ctr" eaLnBrk="0" fontAlgn="base" hangingPunct="0">
              <a:spcBef>
                <a:spcPct val="0"/>
              </a:spcBef>
              <a:spcAft>
                <a:spcPct val="0"/>
              </a:spcAft>
              <a:defRPr sz="1600" b="1">
                <a:solidFill>
                  <a:schemeClr val="tx1"/>
                </a:solidFill>
                <a:latin typeface="Arial" pitchFamily="34" charset="0"/>
              </a:defRPr>
            </a:lvl9pPr>
          </a:lstStyle>
          <a:p>
            <a:r>
              <a:rPr lang="en-US">
                <a:solidFill>
                  <a:schemeClr val="bg1"/>
                </a:solidFill>
              </a:rPr>
              <a:t>Half </a:t>
            </a:r>
          </a:p>
          <a:p>
            <a:r>
              <a:rPr lang="en-US">
                <a:solidFill>
                  <a:schemeClr val="bg1"/>
                </a:solidFill>
              </a:rPr>
              <a:t>Space</a:t>
            </a:r>
          </a:p>
        </p:txBody>
      </p:sp>
      <p:grpSp>
        <p:nvGrpSpPr>
          <p:cNvPr id="68" name="Group 67"/>
          <p:cNvGrpSpPr/>
          <p:nvPr/>
        </p:nvGrpSpPr>
        <p:grpSpPr>
          <a:xfrm>
            <a:off x="3406747" y="2031101"/>
            <a:ext cx="2280605" cy="253916"/>
            <a:chOff x="3406747" y="2031101"/>
            <a:chExt cx="2280605" cy="253916"/>
          </a:xfrm>
        </p:grpSpPr>
        <p:sp>
          <p:nvSpPr>
            <p:cNvPr id="69" name="TextBox 68"/>
            <p:cNvSpPr txBox="1"/>
            <p:nvPr/>
          </p:nvSpPr>
          <p:spPr>
            <a:xfrm>
              <a:off x="3731882" y="2031101"/>
              <a:ext cx="1677062" cy="253916"/>
            </a:xfrm>
            <a:prstGeom prst="rect">
              <a:avLst/>
            </a:prstGeom>
            <a:noFill/>
          </p:spPr>
          <p:txBody>
            <a:bodyPr wrap="none" rtlCol="0">
              <a:spAutoFit/>
            </a:bodyPr>
            <a:lstStyle/>
            <a:p>
              <a:r>
                <a:rPr lang="en-US" sz="1050" b="1" dirty="0" smtClean="0"/>
                <a:t>Source-Receiver Offset</a:t>
              </a:r>
              <a:endParaRPr lang="en-US" sz="1050" b="1" dirty="0"/>
            </a:p>
          </p:txBody>
        </p:sp>
        <p:cxnSp>
          <p:nvCxnSpPr>
            <p:cNvPr id="70" name="Straight Connector 69"/>
            <p:cNvCxnSpPr/>
            <p:nvPr/>
          </p:nvCxnSpPr>
          <p:spPr>
            <a:xfrm>
              <a:off x="3406747" y="2175999"/>
              <a:ext cx="315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71763" y="2175999"/>
              <a:ext cx="315589"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061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eokinetics_Template_2010">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Geokinetics_Template_2010</Template>
  <TotalTime>11578</TotalTime>
  <Words>4982</Words>
  <Application>Microsoft Office PowerPoint</Application>
  <PresentationFormat>On-screen Show (16:9)</PresentationFormat>
  <Paragraphs>1453</Paragraphs>
  <Slides>37</Slides>
  <Notes>33</Notes>
  <HiddenSlides>1</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Geokinetics_Template_2010</vt:lpstr>
      <vt:lpstr>Custom Design</vt:lpstr>
      <vt:lpstr>Allied Geophysical Lab Research Presentations April 2,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2010Template Title</dc:title>
  <dc:creator>Fred Hiterman</dc:creator>
  <cp:lastModifiedBy>Fred Hiterman</cp:lastModifiedBy>
  <cp:revision>574</cp:revision>
  <dcterms:created xsi:type="dcterms:W3CDTF">2012-09-30T13:47:16Z</dcterms:created>
  <dcterms:modified xsi:type="dcterms:W3CDTF">2014-04-02T15:34:14Z</dcterms:modified>
</cp:coreProperties>
</file>